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32"/>
  </p:notesMasterIdLst>
  <p:handoutMasterIdLst>
    <p:handoutMasterId r:id="rId33"/>
  </p:handoutMasterIdLst>
  <p:sldIdLst>
    <p:sldId id="304" r:id="rId2"/>
    <p:sldId id="279" r:id="rId3"/>
    <p:sldId id="274" r:id="rId4"/>
    <p:sldId id="303" r:id="rId5"/>
    <p:sldId id="298" r:id="rId6"/>
    <p:sldId id="301" r:id="rId7"/>
    <p:sldId id="263" r:id="rId8"/>
    <p:sldId id="281" r:id="rId9"/>
    <p:sldId id="266" r:id="rId10"/>
    <p:sldId id="282" r:id="rId11"/>
    <p:sldId id="269" r:id="rId12"/>
    <p:sldId id="276" r:id="rId13"/>
    <p:sldId id="305" r:id="rId14"/>
    <p:sldId id="291" r:id="rId15"/>
    <p:sldId id="277" r:id="rId16"/>
    <p:sldId id="267" r:id="rId17"/>
    <p:sldId id="290" r:id="rId18"/>
    <p:sldId id="268" r:id="rId19"/>
    <p:sldId id="283" r:id="rId20"/>
    <p:sldId id="270" r:id="rId21"/>
    <p:sldId id="285" r:id="rId22"/>
    <p:sldId id="278" r:id="rId23"/>
    <p:sldId id="286" r:id="rId24"/>
    <p:sldId id="287" r:id="rId25"/>
    <p:sldId id="288" r:id="rId26"/>
    <p:sldId id="302" r:id="rId27"/>
    <p:sldId id="280" r:id="rId28"/>
    <p:sldId id="307" r:id="rId29"/>
    <p:sldId id="308" r:id="rId30"/>
    <p:sldId id="29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2B53E-C31C-C352-A5E2-496036DC1761}" name="Shiv Jha" initials="SJ" userId="S::shiv.jha@nutanix.com::7fd53db4-1efb-4c99-9da6-8b9c6934574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7EB"/>
    <a:srgbClr val="FFF8F4"/>
    <a:srgbClr val="E5E5E5"/>
    <a:srgbClr val="CEDF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241A8-F26E-394C-9121-776F9CE38B27}" v="1934" dt="2023-06-14T07:21:21.450"/>
    <p1510:client id="{2778E81A-F6CA-BE66-EDAD-40C8E9B433C3}" v="357" dt="2023-06-13T11:29:40.859"/>
    <p1510:client id="{508DE500-2F52-2617-8EE9-283A4BE5420E}" v="8" dt="2023-06-13T11:46:35.307"/>
    <p1510:client id="{73C2E504-1848-3647-81F3-EB5AE2E29885}" v="2266" dt="2023-06-14T08:07:11.152"/>
    <p1510:client id="{D306005D-DE18-9A44-729B-F80C00937900}" v="2" dt="2023-06-14T06:09:47.921"/>
    <p1510:client id="{DDA480F8-6054-908D-D448-DEF7A256D658}" v="12" dt="2023-06-14T06:08:51.516"/>
    <p1510:client id="{E4AB871F-A528-4881-284A-EF90CDF01C2C}" v="1" dt="2023-06-14T07:20:20.993"/>
    <p1510:client id="{ED7DCB0A-CF73-2C1E-D457-C420F13FBD04}" v="219" dt="2023-06-14T07:04:57.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392"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4E55D6-AA36-7371-9CFA-5693FDE048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1EB6BCC-8CC1-995E-B74C-7693EB5962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2DF398-8163-9E4B-85CB-48B1AA69648B}" type="datetimeFigureOut">
              <a:rPr lang="en-US" smtClean="0"/>
              <a:t>6/14/23</a:t>
            </a:fld>
            <a:endParaRPr lang="en-US"/>
          </a:p>
        </p:txBody>
      </p:sp>
      <p:sp>
        <p:nvSpPr>
          <p:cNvPr id="4" name="Footer Placeholder 3">
            <a:extLst>
              <a:ext uri="{FF2B5EF4-FFF2-40B4-BE49-F238E27FC236}">
                <a16:creationId xmlns:a16="http://schemas.microsoft.com/office/drawing/2014/main" id="{C89F1C2F-9AAE-22A9-B301-BD8E6596F5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730F95-8D0F-0572-DB25-732E00BD75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C22A27-C374-C443-89F6-0EA7077447AF}" type="slidenum">
              <a:rPr lang="en-US" smtClean="0"/>
              <a:t>‹#›</a:t>
            </a:fld>
            <a:endParaRPr lang="en-US"/>
          </a:p>
        </p:txBody>
      </p:sp>
    </p:spTree>
    <p:extLst>
      <p:ext uri="{BB962C8B-B14F-4D97-AF65-F5344CB8AC3E}">
        <p14:creationId xmlns:p14="http://schemas.microsoft.com/office/powerpoint/2010/main" val="3492954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805A22-E5C2-4E66-AD97-8EAEB7660962}" type="datetimeFigureOut">
              <a:t>6/14/23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C6347-7FD0-4A94-8D82-2BA374317638}" type="slidenum">
              <a:t>‹#›</a:t>
            </a:fld>
            <a:endParaRPr lang="en-US"/>
          </a:p>
        </p:txBody>
      </p:sp>
    </p:spTree>
    <p:extLst>
      <p:ext uri="{BB962C8B-B14F-4D97-AF65-F5344CB8AC3E}">
        <p14:creationId xmlns:p14="http://schemas.microsoft.com/office/powerpoint/2010/main" val="1921014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0265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Kafa Consumer Groups vs Pulsar Shared Subscription, KIP-932</a:t>
            </a:r>
          </a:p>
        </p:txBody>
      </p:sp>
      <p:sp>
        <p:nvSpPr>
          <p:cNvPr id="4" name="Slide Number Placeholder 3"/>
          <p:cNvSpPr>
            <a:spLocks noGrp="1"/>
          </p:cNvSpPr>
          <p:nvPr>
            <p:ph type="sldNum" sz="quarter" idx="5"/>
          </p:nvPr>
        </p:nvSpPr>
        <p:spPr/>
        <p:txBody>
          <a:bodyPr/>
          <a:lstStyle/>
          <a:p>
            <a:fld id="{21BC6347-7FD0-4A94-8D82-2BA374317638}" type="slidenum">
              <a:t>20</a:t>
            </a:fld>
            <a:endParaRPr lang="en-US"/>
          </a:p>
        </p:txBody>
      </p:sp>
    </p:spTree>
    <p:extLst>
      <p:ext uri="{BB962C8B-B14F-4D97-AF65-F5344CB8AC3E}">
        <p14:creationId xmlns:p14="http://schemas.microsoft.com/office/powerpoint/2010/main" val="628884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Kafa Consumer Groups vs Pulsar Shared Subscription, KIP-932</a:t>
            </a:r>
          </a:p>
        </p:txBody>
      </p:sp>
      <p:sp>
        <p:nvSpPr>
          <p:cNvPr id="4" name="Slide Number Placeholder 3"/>
          <p:cNvSpPr>
            <a:spLocks noGrp="1"/>
          </p:cNvSpPr>
          <p:nvPr>
            <p:ph type="sldNum" sz="quarter" idx="5"/>
          </p:nvPr>
        </p:nvSpPr>
        <p:spPr/>
        <p:txBody>
          <a:bodyPr/>
          <a:lstStyle/>
          <a:p>
            <a:fld id="{21BC6347-7FD0-4A94-8D82-2BA374317638}" type="slidenum">
              <a:t>22</a:t>
            </a:fld>
            <a:endParaRPr lang="en-US"/>
          </a:p>
        </p:txBody>
      </p:sp>
    </p:spTree>
    <p:extLst>
      <p:ext uri="{BB962C8B-B14F-4D97-AF65-F5344CB8AC3E}">
        <p14:creationId xmlns:p14="http://schemas.microsoft.com/office/powerpoint/2010/main" val="371707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Kafa Consumer Groups vs Pulsar Shared Subscription, KIP-932</a:t>
            </a:r>
          </a:p>
        </p:txBody>
      </p:sp>
      <p:sp>
        <p:nvSpPr>
          <p:cNvPr id="4" name="Slide Number Placeholder 3"/>
          <p:cNvSpPr>
            <a:spLocks noGrp="1"/>
          </p:cNvSpPr>
          <p:nvPr>
            <p:ph type="sldNum" sz="quarter" idx="5"/>
          </p:nvPr>
        </p:nvSpPr>
        <p:spPr/>
        <p:txBody>
          <a:bodyPr/>
          <a:lstStyle/>
          <a:p>
            <a:fld id="{21BC6347-7FD0-4A94-8D82-2BA374317638}" type="slidenum">
              <a:t>26</a:t>
            </a:fld>
            <a:endParaRPr lang="en-US"/>
          </a:p>
        </p:txBody>
      </p:sp>
    </p:spTree>
    <p:extLst>
      <p:ext uri="{BB962C8B-B14F-4D97-AF65-F5344CB8AC3E}">
        <p14:creationId xmlns:p14="http://schemas.microsoft.com/office/powerpoint/2010/main" val="1765034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Kafa Consumer Groups vs Pulsar Shared Subscription, KIP-932</a:t>
            </a:r>
          </a:p>
        </p:txBody>
      </p:sp>
      <p:sp>
        <p:nvSpPr>
          <p:cNvPr id="4" name="Slide Number Placeholder 3"/>
          <p:cNvSpPr>
            <a:spLocks noGrp="1"/>
          </p:cNvSpPr>
          <p:nvPr>
            <p:ph type="sldNum" sz="quarter" idx="5"/>
          </p:nvPr>
        </p:nvSpPr>
        <p:spPr/>
        <p:txBody>
          <a:bodyPr/>
          <a:lstStyle/>
          <a:p>
            <a:fld id="{21BC6347-7FD0-4A94-8D82-2BA374317638}" type="slidenum">
              <a:t>28</a:t>
            </a:fld>
            <a:endParaRPr lang="en-US"/>
          </a:p>
        </p:txBody>
      </p:sp>
    </p:spTree>
    <p:extLst>
      <p:ext uri="{BB962C8B-B14F-4D97-AF65-F5344CB8AC3E}">
        <p14:creationId xmlns:p14="http://schemas.microsoft.com/office/powerpoint/2010/main" val="2471778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BC6347-7FD0-4A94-8D82-2BA374317638}" type="slidenum">
              <a:rPr lang="en-IN" smtClean="0"/>
              <a:t>30</a:t>
            </a:fld>
            <a:endParaRPr lang="en-IN"/>
          </a:p>
        </p:txBody>
      </p:sp>
    </p:spTree>
    <p:extLst>
      <p:ext uri="{BB962C8B-B14F-4D97-AF65-F5344CB8AC3E}">
        <p14:creationId xmlns:p14="http://schemas.microsoft.com/office/powerpoint/2010/main" val="303881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C5CA-86E7-B07F-A676-DF9F78F653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CC6E74E-9586-1AC9-1042-0EFDE0984C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DBDBF39-2ECA-7896-0A70-33A610EFC1D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43441F7-E4D6-A3F9-EE46-CF3580587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A050E-254F-1441-510D-0644551EA053}"/>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3055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72EC-7CBB-0B90-E537-2E2DA952EF0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D024CE-0DDE-CB52-5079-4A05B8C443B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7604CE-83B2-7687-95D7-A3874ECDAA7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5FE8A7E-4BC8-841D-E47D-6BF997353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3923E3-8E7B-E2EA-097E-7C4FE0BE87D1}"/>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610510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9C7AE9-8113-8DC5-1322-E67D1B17623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3B7B455-52E3-EEF9-1FCA-8689B388907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8CF99E-BB92-073F-E898-A4B3500D0B3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C927C7B-BC8F-A064-829F-6DFFF244C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A0363-D636-AEAB-F022-C822A47D640A}"/>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845412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type="blank">
  <p:cSld name="content">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11296612"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1" name="Google Shape;21;p4"/>
          <p:cNvSpPr txBox="1">
            <a:spLocks noGrp="1"/>
          </p:cNvSpPr>
          <p:nvPr>
            <p:ph type="title"/>
          </p:nvPr>
        </p:nvSpPr>
        <p:spPr>
          <a:xfrm>
            <a:off x="415600" y="1002500"/>
            <a:ext cx="11360800"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Font typeface="Inter Medium"/>
              <a:buNone/>
              <a:defRPr>
                <a:latin typeface="Inter Medium"/>
                <a:ea typeface="Inter Medium"/>
                <a:cs typeface="Inter Medium"/>
                <a:sym typeface="Inter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subTitle" idx="1"/>
          </p:nvPr>
        </p:nvSpPr>
        <p:spPr>
          <a:xfrm>
            <a:off x="415600" y="2037933"/>
            <a:ext cx="11093600" cy="4313200"/>
          </a:xfrm>
          <a:prstGeom prst="rect">
            <a:avLst/>
          </a:prstGeom>
        </p:spPr>
        <p:txBody>
          <a:bodyPr spcFirstLastPara="1" wrap="square" lIns="91425" tIns="91425" rIns="91425" bIns="91425" anchor="t" anchorCtr="0">
            <a:normAutofit/>
          </a:bodyPr>
          <a:lstStyle>
            <a:lvl1pPr lvl="0">
              <a:spcBef>
                <a:spcPts val="0"/>
              </a:spcBef>
              <a:spcAft>
                <a:spcPts val="0"/>
              </a:spcAft>
              <a:buSzPts val="1800"/>
              <a:buFont typeface="Inter"/>
              <a:buNone/>
              <a:defRPr>
                <a:latin typeface="Inter"/>
                <a:ea typeface="Inter"/>
                <a:cs typeface="Inter"/>
                <a:sym typeface="Int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351530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raphics">
  <p:cSld name="Graphics">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11296612"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25" name="Google Shape;25;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6" name="Google Shape;26;p5"/>
          <p:cNvSpPr txBox="1">
            <a:spLocks noGrp="1"/>
          </p:cNvSpPr>
          <p:nvPr>
            <p:ph type="title"/>
          </p:nvPr>
        </p:nvSpPr>
        <p:spPr>
          <a:xfrm>
            <a:off x="415600" y="868833"/>
            <a:ext cx="7896000" cy="763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5"/>
          <p:cNvSpPr>
            <a:spLocks noGrp="1"/>
          </p:cNvSpPr>
          <p:nvPr>
            <p:ph type="pic" idx="2"/>
          </p:nvPr>
        </p:nvSpPr>
        <p:spPr>
          <a:xfrm>
            <a:off x="7018201" y="515000"/>
            <a:ext cx="4982400" cy="5772800"/>
          </a:xfrm>
          <a:prstGeom prst="rect">
            <a:avLst/>
          </a:prstGeom>
          <a:noFill/>
          <a:ln>
            <a:noFill/>
          </a:ln>
        </p:spPr>
      </p:sp>
      <p:sp>
        <p:nvSpPr>
          <p:cNvPr id="28" name="Google Shape;28;p5"/>
          <p:cNvSpPr txBox="1">
            <a:spLocks noGrp="1"/>
          </p:cNvSpPr>
          <p:nvPr>
            <p:ph type="subTitle" idx="1"/>
          </p:nvPr>
        </p:nvSpPr>
        <p:spPr>
          <a:xfrm>
            <a:off x="634767" y="1724600"/>
            <a:ext cx="5904400" cy="4563200"/>
          </a:xfrm>
          <a:prstGeom prst="rect">
            <a:avLst/>
          </a:prstGeom>
        </p:spPr>
        <p:txBody>
          <a:bodyPr spcFirstLastPara="1" wrap="square" lIns="91425" tIns="91425" rIns="91425" bIns="91425" anchor="t" anchorCtr="0">
            <a:normAutofit/>
          </a:bodyPr>
          <a:lstStyle>
            <a:lvl1pPr lvl="0">
              <a:spcBef>
                <a:spcPts val="0"/>
              </a:spcBef>
              <a:spcAft>
                <a:spcPts val="0"/>
              </a:spcAft>
              <a:buSzPts val="1800"/>
              <a:buFont typeface="Inter"/>
              <a:buNone/>
              <a:defRPr>
                <a:latin typeface="Inter"/>
                <a:ea typeface="Inter"/>
                <a:cs typeface="Inter"/>
                <a:sym typeface="Int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660164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7DD8-B7A0-C7CF-DEFF-93A0199F0B2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F99FE25-23EE-C4B6-EBED-5295B23546F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7B32F6-DA82-921B-1377-8235729EFFA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3A96CEF-3A6E-6156-8387-B7CF3D8C4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603DC-A29A-DED2-7596-B98238244DE2}"/>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06860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FF03-AB3F-44CE-AFF4-F92112EFD4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6211BD5-F83A-A21D-CED1-F97E81B7AE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6D40F2-B58B-EE0E-6366-1B5B00565B6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AA118E-D997-12EE-6435-6E67A2CFE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D9C86-D504-9865-C2D3-50C44FA9ACE2}"/>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494925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8E85-9E82-8EAB-50C6-B254879470B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92F3B57-E46D-888E-94E6-025F8E8B7D0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315B74B-1317-0B61-DDFC-B7EACEFE5F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3A29BA-E8F3-F570-B700-6C8DAA9A7AD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363C903-6D72-51A8-073C-E1839E5A30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9FB7B-5325-986C-D20A-BD18AF3540F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591351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7322-9105-2561-BA88-79D57223939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F391074-F006-0B87-90A2-2D1C0804E7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4F1929B-9B40-D4FA-47CF-E5458B8FA05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F43A2F6-A6DE-AA2F-F27F-BA9253AA6C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8CF6A04-4BDC-207D-2AF7-9FDBED26430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E47EC05-FA0B-5016-9D27-B7A6F494B8A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9A32212-330B-2565-9777-A670A08595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F189BA-9987-8F42-E59B-1BEE742D0FC5}"/>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490798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353F-414E-1454-9905-DC59FBA2262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BA7EDBF-EE05-59A8-84A4-5B88C35E0B0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2C97519-298F-19FE-2E08-74E505880E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62AE9F-5F5B-052D-64C2-4620DDF3F54C}"/>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37044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DA0A43-79DE-EFE6-D029-8E31AC85A72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FCF4436-3494-DE23-6CD8-966F08B3F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B532CB-863E-7D0E-0F01-E219EF50056C}"/>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901964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4DC9-94B9-1F78-708B-32DAF3E1288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12EB738-05B3-8F70-B8DE-B6E66456CC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0E4245A-D4CB-E611-000B-0E4976C45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0DDB12-EC90-1D3F-D2A7-5465D8E5F4A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73D030D-DD70-9ABC-CCC7-AB7CADD959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ACD414-D90F-371F-FB7A-20E4F3F0A52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893447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7A5B-E206-024A-1953-8359C86E57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363AAFB-60F9-25DD-AD9D-E8360F5991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B9688F-E552-6462-9192-B592259C1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8FB48B-25C0-2040-E2B5-050B1D3FC3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1936B96-7B9A-5E08-9AE6-5F14754D60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446304-85A3-8DB5-84F9-D2D0B1AD832D}"/>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486663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779542-B0DC-38AD-EFE6-E72582B710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2957417-A518-6F27-5C17-A169ECD2F6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A8BBDF-4BD6-061C-F9AC-18CFB56CDA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E5F542E-56FC-6149-AD91-F7D767DE98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52E60E-C56D-39AA-48BC-7AAA6D04DA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004801485"/>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pulsar.apache.org/assets/images/isolation-1-67815ccbaa7aa9d6c95d9b53b6b8a2b9.png"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ulsar.apache.org/assets/images/isolation-4-16f47c4aad3422d4e4c88b575939adfa.png"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ulsar.apache.org/assets/images/isolation-1-67815ccbaa7aa9d6c95d9b53b6b8a2b9.pn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pulsar.apache.org/assets/images/isolation-3-b5d76b67b80f949373ff98aba9aff4c7.png"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pngall.com/world-map-png/" TargetMode="External"/><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creativecommons.org/licenses/by-nc/3.0/"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pulsar.apache.org/assets/images/geo-replication-34036a887215513a9173d150f92e093e.png"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Bx4csRi1b8Y&amp;list=PLA7KYGkuAD071myyg4X5ShsDHsOaIpHOq"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pulsar.apache.org/assets/images/pulsar-subscription-types-664733b68c7124129ca7d0e04dedcb96.png"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wDrBh7Y-l4g" TargetMode="External"/><Relationship Id="rId3" Type="http://schemas.openxmlformats.org/officeDocument/2006/relationships/hyperlink" Target="https://www.youtube.com/watch?v=xjKNcKLuDZI&amp;list=PLA7KYGkuAD071myyg4X5ShsDHsOaIpHOq&amp;index=7" TargetMode="External"/><Relationship Id="rId7" Type="http://schemas.openxmlformats.org/officeDocument/2006/relationships/hyperlink" Target="https://www.youtube.com/watch?v=zAHxgG_U67Q&amp;list=PLA7KYGkuAD071myyg4X5ShsDHsOaIpHOq&amp;index=3" TargetMode="External"/><Relationship Id="rId2" Type="http://schemas.openxmlformats.org/officeDocument/2006/relationships/hyperlink" Target="https://www.youtube.com/watch?v=xIibbB5Y0MM&amp;list=PLA7KYGkuAD071myyg4X5ShsDHsOaIpHOq&amp;index=4" TargetMode="External"/><Relationship Id="rId1" Type="http://schemas.openxmlformats.org/officeDocument/2006/relationships/slideLayout" Target="../slideLayouts/slideLayout7.xml"/><Relationship Id="rId6" Type="http://schemas.openxmlformats.org/officeDocument/2006/relationships/hyperlink" Target="https://www.youtube.com/watch?v=d5UcYBDOYuc&amp;list=PLA7KYGkuAD071myyg4X5ShsDHsOaIpHOq&amp;index=8" TargetMode="External"/><Relationship Id="rId5" Type="http://schemas.openxmlformats.org/officeDocument/2006/relationships/hyperlink" Target="https://www.youtube.com/watch?v=txidgG7xcYE&amp;list=PLA7KYGkuAD071myyg4X5ShsDHsOaIpHOq&amp;index=9" TargetMode="External"/><Relationship Id="rId10" Type="http://schemas.openxmlformats.org/officeDocument/2006/relationships/hyperlink" Target="https://pulsar.apache.org/docs" TargetMode="External"/><Relationship Id="rId4" Type="http://schemas.openxmlformats.org/officeDocument/2006/relationships/hyperlink" Target="https://youtu.be/v7qYBQVFz_k?list=PLA7KYGkuAD071myyg4X5ShsDHsOaIpHOq&amp;t=1632" TargetMode="External"/><Relationship Id="rId9" Type="http://schemas.openxmlformats.org/officeDocument/2006/relationships/hyperlink" Target="https://www.youtube.com/playlist?list=PLqRma1oIkcWhWAhKgImEeRiQi5vMlqTc-"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www.sec.gov"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2.png"/><Relationship Id="rId7"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www.nutanix.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pulsar.staged.apache.org/docs/assets/pulsar-system-architecture.png"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text, screenshot, violet, design&#10;&#10;Description automatically generated">
            <a:extLst>
              <a:ext uri="{FF2B5EF4-FFF2-40B4-BE49-F238E27FC236}">
                <a16:creationId xmlns:a16="http://schemas.microsoft.com/office/drawing/2014/main" id="{5B54713F-CFD7-7FEB-8B4B-E391C237B628}"/>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0DBEED0F-EE2D-D0D5-082C-54A829CF7815}"/>
              </a:ext>
            </a:extLst>
          </p:cNvPr>
          <p:cNvSpPr>
            <a:spLocks noGrp="1"/>
          </p:cNvSpPr>
          <p:nvPr>
            <p:ph type="sldNum" idx="12"/>
          </p:nvPr>
        </p:nvSpPr>
        <p:spPr>
          <a:xfrm>
            <a:off x="8610600" y="6356350"/>
            <a:ext cx="2743200" cy="365125"/>
          </a:xfrm>
        </p:spPr>
        <p:txBody>
          <a:bodyPr>
            <a:normAutofit/>
          </a:bodyPr>
          <a:lstStyle/>
          <a:p>
            <a:pPr>
              <a:lnSpc>
                <a:spcPct val="90000"/>
              </a:lnSpc>
              <a:spcAft>
                <a:spcPts val="600"/>
              </a:spcAft>
            </a:pPr>
            <a:fld id="{00000000-1234-1234-1234-123412341234}" type="slidenum">
              <a:rPr lang="en" sz="700">
                <a:solidFill>
                  <a:srgbClr val="FFFFFF"/>
                </a:solidFill>
              </a:rPr>
              <a:pPr>
                <a:lnSpc>
                  <a:spcPct val="90000"/>
                </a:lnSpc>
                <a:spcAft>
                  <a:spcPts val="600"/>
                </a:spcAft>
              </a:pPr>
              <a:t>1</a:t>
            </a:fld>
            <a:endParaRPr lang="en" sz="700">
              <a:solidFill>
                <a:srgbClr val="FFFFFF"/>
              </a:solidFill>
            </a:endParaRPr>
          </a:p>
        </p:txBody>
      </p:sp>
    </p:spTree>
    <p:extLst>
      <p:ext uri="{BB962C8B-B14F-4D97-AF65-F5344CB8AC3E}">
        <p14:creationId xmlns:p14="http://schemas.microsoft.com/office/powerpoint/2010/main" val="4053740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02B14BD-B79E-2636-6C91-8446176E0A4A}"/>
              </a:ext>
            </a:extLst>
          </p:cNvPr>
          <p:cNvSpPr/>
          <p:nvPr/>
        </p:nvSpPr>
        <p:spPr>
          <a:xfrm>
            <a:off x="4211052" y="240632"/>
            <a:ext cx="2620211"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Topic</a:t>
            </a:r>
          </a:p>
        </p:txBody>
      </p:sp>
      <p:sp>
        <p:nvSpPr>
          <p:cNvPr id="5" name="Rectangle: Rounded Corners 4">
            <a:extLst>
              <a:ext uri="{FF2B5EF4-FFF2-40B4-BE49-F238E27FC236}">
                <a16:creationId xmlns:a16="http://schemas.microsoft.com/office/drawing/2014/main" id="{D0529D56-D9CF-AA42-AD24-1E5A3D0D8714}"/>
              </a:ext>
            </a:extLst>
          </p:cNvPr>
          <p:cNvSpPr/>
          <p:nvPr/>
        </p:nvSpPr>
        <p:spPr>
          <a:xfrm>
            <a:off x="1554072" y="1113578"/>
            <a:ext cx="2620211"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Partitioned Topic 1</a:t>
            </a:r>
          </a:p>
        </p:txBody>
      </p:sp>
      <p:sp>
        <p:nvSpPr>
          <p:cNvPr id="6" name="Rectangle: Rounded Corners 5">
            <a:extLst>
              <a:ext uri="{FF2B5EF4-FFF2-40B4-BE49-F238E27FC236}">
                <a16:creationId xmlns:a16="http://schemas.microsoft.com/office/drawing/2014/main" id="{5D525489-46AE-C9D5-E733-478366503C3D}"/>
              </a:ext>
            </a:extLst>
          </p:cNvPr>
          <p:cNvSpPr/>
          <p:nvPr/>
        </p:nvSpPr>
        <p:spPr>
          <a:xfrm>
            <a:off x="5100050" y="1056105"/>
            <a:ext cx="2620211"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ea typeface="+mn-lt"/>
                <a:cs typeface="+mn-lt"/>
              </a:rPr>
              <a:t>Partitioned Topic 2</a:t>
            </a:r>
          </a:p>
        </p:txBody>
      </p:sp>
      <p:sp>
        <p:nvSpPr>
          <p:cNvPr id="7" name="Rectangle: Rounded Corners 6">
            <a:extLst>
              <a:ext uri="{FF2B5EF4-FFF2-40B4-BE49-F238E27FC236}">
                <a16:creationId xmlns:a16="http://schemas.microsoft.com/office/drawing/2014/main" id="{6A45F140-632F-C0D5-58E3-C071D464D2FB}"/>
              </a:ext>
            </a:extLst>
          </p:cNvPr>
          <p:cNvSpPr/>
          <p:nvPr/>
        </p:nvSpPr>
        <p:spPr>
          <a:xfrm>
            <a:off x="8275049" y="1056105"/>
            <a:ext cx="2620211"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ea typeface="+mn-lt"/>
                <a:cs typeface="+mn-lt"/>
              </a:rPr>
              <a:t>Partitioned Topic 3</a:t>
            </a:r>
          </a:p>
        </p:txBody>
      </p:sp>
      <p:sp>
        <p:nvSpPr>
          <p:cNvPr id="8" name="Rectangle: Rounded Corners 7">
            <a:extLst>
              <a:ext uri="{FF2B5EF4-FFF2-40B4-BE49-F238E27FC236}">
                <a16:creationId xmlns:a16="http://schemas.microsoft.com/office/drawing/2014/main" id="{C33E64BA-6C4E-11A2-0BAC-F8693D4E8BBD}"/>
              </a:ext>
            </a:extLst>
          </p:cNvPr>
          <p:cNvSpPr/>
          <p:nvPr/>
        </p:nvSpPr>
        <p:spPr>
          <a:xfrm>
            <a:off x="748629" y="2423026"/>
            <a:ext cx="2620211"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Segment 1</a:t>
            </a:r>
          </a:p>
        </p:txBody>
      </p:sp>
      <p:sp>
        <p:nvSpPr>
          <p:cNvPr id="9" name="Rectangle: Rounded Corners 8">
            <a:extLst>
              <a:ext uri="{FF2B5EF4-FFF2-40B4-BE49-F238E27FC236}">
                <a16:creationId xmlns:a16="http://schemas.microsoft.com/office/drawing/2014/main" id="{5083AA16-0E31-78D4-2F28-33C2BFC73A22}"/>
              </a:ext>
            </a:extLst>
          </p:cNvPr>
          <p:cNvSpPr/>
          <p:nvPr/>
        </p:nvSpPr>
        <p:spPr>
          <a:xfrm>
            <a:off x="4097418" y="2423026"/>
            <a:ext cx="2620211"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Segment 2</a:t>
            </a:r>
          </a:p>
        </p:txBody>
      </p:sp>
      <p:sp>
        <p:nvSpPr>
          <p:cNvPr id="10" name="Rectangle: Rounded Corners 9">
            <a:extLst>
              <a:ext uri="{FF2B5EF4-FFF2-40B4-BE49-F238E27FC236}">
                <a16:creationId xmlns:a16="http://schemas.microsoft.com/office/drawing/2014/main" id="{7276E07D-4D93-26FB-86E0-44A67F4CF128}"/>
              </a:ext>
            </a:extLst>
          </p:cNvPr>
          <p:cNvSpPr/>
          <p:nvPr/>
        </p:nvSpPr>
        <p:spPr>
          <a:xfrm>
            <a:off x="7259049" y="2423026"/>
            <a:ext cx="2620211"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Segment 3</a:t>
            </a:r>
          </a:p>
        </p:txBody>
      </p:sp>
      <p:sp>
        <p:nvSpPr>
          <p:cNvPr id="11" name="Rectangle: Rounded Corners 10">
            <a:extLst>
              <a:ext uri="{FF2B5EF4-FFF2-40B4-BE49-F238E27FC236}">
                <a16:creationId xmlns:a16="http://schemas.microsoft.com/office/drawing/2014/main" id="{A2482725-6253-7C96-07BA-567AE806EAD7}"/>
              </a:ext>
            </a:extLst>
          </p:cNvPr>
          <p:cNvSpPr/>
          <p:nvPr/>
        </p:nvSpPr>
        <p:spPr>
          <a:xfrm>
            <a:off x="768682" y="4070161"/>
            <a:ext cx="1757949"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Entry Log 1</a:t>
            </a:r>
          </a:p>
        </p:txBody>
      </p:sp>
      <p:sp>
        <p:nvSpPr>
          <p:cNvPr id="12" name="Rectangle: Rounded Corners 11">
            <a:extLst>
              <a:ext uri="{FF2B5EF4-FFF2-40B4-BE49-F238E27FC236}">
                <a16:creationId xmlns:a16="http://schemas.microsoft.com/office/drawing/2014/main" id="{B44E9903-404E-2BC9-E273-3357C263909E}"/>
              </a:ext>
            </a:extLst>
          </p:cNvPr>
          <p:cNvSpPr/>
          <p:nvPr/>
        </p:nvSpPr>
        <p:spPr>
          <a:xfrm>
            <a:off x="3047998" y="4070161"/>
            <a:ext cx="1818106" cy="44784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Entry Log 2</a:t>
            </a:r>
          </a:p>
        </p:txBody>
      </p:sp>
      <p:sp>
        <p:nvSpPr>
          <p:cNvPr id="13" name="Rectangle: Rounded Corners 12">
            <a:extLst>
              <a:ext uri="{FF2B5EF4-FFF2-40B4-BE49-F238E27FC236}">
                <a16:creationId xmlns:a16="http://schemas.microsoft.com/office/drawing/2014/main" id="{927B7E1D-04BC-E232-EC80-E369150E604B}"/>
              </a:ext>
            </a:extLst>
          </p:cNvPr>
          <p:cNvSpPr/>
          <p:nvPr/>
        </p:nvSpPr>
        <p:spPr>
          <a:xfrm>
            <a:off x="5654839" y="4070161"/>
            <a:ext cx="1737896"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Entry Log 3</a:t>
            </a:r>
          </a:p>
        </p:txBody>
      </p:sp>
      <p:sp>
        <p:nvSpPr>
          <p:cNvPr id="14" name="Rectangle: Rounded Corners 13">
            <a:extLst>
              <a:ext uri="{FF2B5EF4-FFF2-40B4-BE49-F238E27FC236}">
                <a16:creationId xmlns:a16="http://schemas.microsoft.com/office/drawing/2014/main" id="{1EAAAC9F-5536-6E0B-964B-4E37AC2DE044}"/>
              </a:ext>
            </a:extLst>
          </p:cNvPr>
          <p:cNvSpPr/>
          <p:nvPr/>
        </p:nvSpPr>
        <p:spPr>
          <a:xfrm>
            <a:off x="655049" y="5862051"/>
            <a:ext cx="1757949"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Msg 1</a:t>
            </a:r>
          </a:p>
        </p:txBody>
      </p:sp>
      <p:sp>
        <p:nvSpPr>
          <p:cNvPr id="15" name="Rectangle: Rounded Corners 14">
            <a:extLst>
              <a:ext uri="{FF2B5EF4-FFF2-40B4-BE49-F238E27FC236}">
                <a16:creationId xmlns:a16="http://schemas.microsoft.com/office/drawing/2014/main" id="{102F9F91-63AF-AFB2-172F-FA5A42DB8FD8}"/>
              </a:ext>
            </a:extLst>
          </p:cNvPr>
          <p:cNvSpPr/>
          <p:nvPr/>
        </p:nvSpPr>
        <p:spPr>
          <a:xfrm>
            <a:off x="2934365" y="5862051"/>
            <a:ext cx="1818106" cy="44784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ea typeface="+mn-lt"/>
                <a:cs typeface="+mn-lt"/>
              </a:rPr>
              <a:t>Msg 2</a:t>
            </a:r>
          </a:p>
        </p:txBody>
      </p:sp>
      <p:sp>
        <p:nvSpPr>
          <p:cNvPr id="16" name="Rectangle: Rounded Corners 15">
            <a:extLst>
              <a:ext uri="{FF2B5EF4-FFF2-40B4-BE49-F238E27FC236}">
                <a16:creationId xmlns:a16="http://schemas.microsoft.com/office/drawing/2014/main" id="{9108DA9D-4334-B369-F653-F21062043FC8}"/>
              </a:ext>
            </a:extLst>
          </p:cNvPr>
          <p:cNvSpPr/>
          <p:nvPr/>
        </p:nvSpPr>
        <p:spPr>
          <a:xfrm>
            <a:off x="5541206" y="5862051"/>
            <a:ext cx="1737896"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Msg 3</a:t>
            </a:r>
          </a:p>
        </p:txBody>
      </p:sp>
      <p:sp>
        <p:nvSpPr>
          <p:cNvPr id="17" name="Rectangle: Rounded Corners 16">
            <a:extLst>
              <a:ext uri="{FF2B5EF4-FFF2-40B4-BE49-F238E27FC236}">
                <a16:creationId xmlns:a16="http://schemas.microsoft.com/office/drawing/2014/main" id="{8D049311-892E-80D2-D834-1FCC29337353}"/>
              </a:ext>
            </a:extLst>
          </p:cNvPr>
          <p:cNvSpPr/>
          <p:nvPr/>
        </p:nvSpPr>
        <p:spPr>
          <a:xfrm>
            <a:off x="8141364" y="5862051"/>
            <a:ext cx="1737896" cy="4411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Msg 4</a:t>
            </a:r>
          </a:p>
        </p:txBody>
      </p:sp>
      <p:cxnSp>
        <p:nvCxnSpPr>
          <p:cNvPr id="18" name="Straight Arrow Connector 17">
            <a:extLst>
              <a:ext uri="{FF2B5EF4-FFF2-40B4-BE49-F238E27FC236}">
                <a16:creationId xmlns:a16="http://schemas.microsoft.com/office/drawing/2014/main" id="{A04F4439-FE6C-5778-9150-71F0E0791F48}"/>
              </a:ext>
            </a:extLst>
          </p:cNvPr>
          <p:cNvCxnSpPr/>
          <p:nvPr/>
        </p:nvCxnSpPr>
        <p:spPr>
          <a:xfrm flipH="1">
            <a:off x="3593976" y="707995"/>
            <a:ext cx="949912" cy="30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2609977-3955-E568-5A72-4739644F8AB8}"/>
              </a:ext>
            </a:extLst>
          </p:cNvPr>
          <p:cNvCxnSpPr>
            <a:cxnSpLocks/>
          </p:cNvCxnSpPr>
          <p:nvPr/>
        </p:nvCxnSpPr>
        <p:spPr>
          <a:xfrm>
            <a:off x="5172722" y="715393"/>
            <a:ext cx="707253" cy="352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614DB6-1071-0E65-080B-8FD7638FC214}"/>
              </a:ext>
            </a:extLst>
          </p:cNvPr>
          <p:cNvCxnSpPr>
            <a:cxnSpLocks/>
          </p:cNvCxnSpPr>
          <p:nvPr/>
        </p:nvCxnSpPr>
        <p:spPr>
          <a:xfrm>
            <a:off x="6230644" y="700597"/>
            <a:ext cx="2985855" cy="329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A60C749-3566-47F4-2B13-6BFA8CEB3752}"/>
              </a:ext>
            </a:extLst>
          </p:cNvPr>
          <p:cNvCxnSpPr>
            <a:cxnSpLocks/>
          </p:cNvCxnSpPr>
          <p:nvPr/>
        </p:nvCxnSpPr>
        <p:spPr>
          <a:xfrm>
            <a:off x="1753391" y="1543520"/>
            <a:ext cx="0" cy="888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AFAE5D-B41C-4710-33E9-B52CD8476425}"/>
              </a:ext>
            </a:extLst>
          </p:cNvPr>
          <p:cNvCxnSpPr>
            <a:cxnSpLocks/>
          </p:cNvCxnSpPr>
          <p:nvPr/>
        </p:nvCxnSpPr>
        <p:spPr>
          <a:xfrm>
            <a:off x="1753391" y="1581939"/>
            <a:ext cx="2999080" cy="83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7E7DDA-0CD4-0A9A-4FDB-13610DE38FBB}"/>
              </a:ext>
            </a:extLst>
          </p:cNvPr>
          <p:cNvCxnSpPr>
            <a:cxnSpLocks/>
          </p:cNvCxnSpPr>
          <p:nvPr/>
        </p:nvCxnSpPr>
        <p:spPr>
          <a:xfrm>
            <a:off x="1753390" y="1568088"/>
            <a:ext cx="6233323" cy="845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DDD3056-A87E-DB7E-91F1-5172D131BB43}"/>
              </a:ext>
            </a:extLst>
          </p:cNvPr>
          <p:cNvCxnSpPr>
            <a:cxnSpLocks/>
          </p:cNvCxnSpPr>
          <p:nvPr/>
        </p:nvCxnSpPr>
        <p:spPr>
          <a:xfrm>
            <a:off x="1737893" y="2861578"/>
            <a:ext cx="15498" cy="118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278C771-6318-DACD-C7A6-2EF9BBC07871}"/>
              </a:ext>
            </a:extLst>
          </p:cNvPr>
          <p:cNvCxnSpPr>
            <a:cxnSpLocks/>
            <a:endCxn id="12" idx="0"/>
          </p:cNvCxnSpPr>
          <p:nvPr/>
        </p:nvCxnSpPr>
        <p:spPr>
          <a:xfrm>
            <a:off x="1737893" y="2880115"/>
            <a:ext cx="2219158" cy="1190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43228B0-B632-C8F7-2CCB-6DA6A2B66AFF}"/>
              </a:ext>
            </a:extLst>
          </p:cNvPr>
          <p:cNvCxnSpPr>
            <a:cxnSpLocks/>
            <a:endCxn id="13" idx="0"/>
          </p:cNvCxnSpPr>
          <p:nvPr/>
        </p:nvCxnSpPr>
        <p:spPr>
          <a:xfrm>
            <a:off x="1737893" y="2880114"/>
            <a:ext cx="4785894" cy="119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8B60351-C076-ACB2-6B59-9248D1F2791E}"/>
              </a:ext>
            </a:extLst>
          </p:cNvPr>
          <p:cNvCxnSpPr>
            <a:cxnSpLocks/>
          </p:cNvCxnSpPr>
          <p:nvPr/>
        </p:nvCxnSpPr>
        <p:spPr>
          <a:xfrm>
            <a:off x="1742447" y="4604651"/>
            <a:ext cx="0" cy="1297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DF0114-FDA6-4588-D9FF-B116CC254D53}"/>
              </a:ext>
            </a:extLst>
          </p:cNvPr>
          <p:cNvCxnSpPr>
            <a:cxnSpLocks/>
          </p:cNvCxnSpPr>
          <p:nvPr/>
        </p:nvCxnSpPr>
        <p:spPr>
          <a:xfrm>
            <a:off x="1737893" y="4604651"/>
            <a:ext cx="2090027" cy="1230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201E89B-B22F-2B9A-7CD7-FFE8BECBBE2E}"/>
              </a:ext>
            </a:extLst>
          </p:cNvPr>
          <p:cNvCxnSpPr>
            <a:cxnSpLocks/>
          </p:cNvCxnSpPr>
          <p:nvPr/>
        </p:nvCxnSpPr>
        <p:spPr>
          <a:xfrm>
            <a:off x="1737893" y="4604651"/>
            <a:ext cx="4563184" cy="1263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488BB65-23B1-4FC3-EF0A-E08B8F1D1513}"/>
              </a:ext>
            </a:extLst>
          </p:cNvPr>
          <p:cNvCxnSpPr>
            <a:cxnSpLocks/>
          </p:cNvCxnSpPr>
          <p:nvPr/>
        </p:nvCxnSpPr>
        <p:spPr>
          <a:xfrm>
            <a:off x="1737893" y="4604651"/>
            <a:ext cx="7390604" cy="1230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9EF4B5C-0781-1E42-AF3E-D0D193D68C56}"/>
              </a:ext>
            </a:extLst>
          </p:cNvPr>
          <p:cNvSpPr>
            <a:spLocks noGrp="1"/>
          </p:cNvSpPr>
          <p:nvPr>
            <p:ph type="ftr" sz="quarter" idx="11"/>
          </p:nvPr>
        </p:nvSpPr>
        <p:spPr/>
        <p:txBody>
          <a:bodyPr/>
          <a:lstStyle/>
          <a:p>
            <a:endParaRPr lang="en-US"/>
          </a:p>
        </p:txBody>
      </p:sp>
      <p:sp>
        <p:nvSpPr>
          <p:cNvPr id="27" name="Slide Number Placeholder 26">
            <a:extLst>
              <a:ext uri="{FF2B5EF4-FFF2-40B4-BE49-F238E27FC236}">
                <a16:creationId xmlns:a16="http://schemas.microsoft.com/office/drawing/2014/main" id="{D1DCFD8F-3062-A811-4993-DFD1017C15A6}"/>
              </a:ext>
            </a:extLst>
          </p:cNvPr>
          <p:cNvSpPr>
            <a:spLocks noGrp="1"/>
          </p:cNvSpPr>
          <p:nvPr>
            <p:ph type="sldNum" sz="quarter" idx="12"/>
          </p:nvPr>
        </p:nvSpPr>
        <p:spPr/>
        <p:txBody>
          <a:bodyPr/>
          <a:lstStyle/>
          <a:p>
            <a:fld id="{48F63A3B-78C7-47BE-AE5E-E10140E04643}" type="slidenum">
              <a:rPr lang="en-US" smtClean="0"/>
              <a:t>10</a:t>
            </a:fld>
            <a:endParaRPr lang="en-US"/>
          </a:p>
        </p:txBody>
      </p:sp>
    </p:spTree>
    <p:extLst>
      <p:ext uri="{BB962C8B-B14F-4D97-AF65-F5344CB8AC3E}">
        <p14:creationId xmlns:p14="http://schemas.microsoft.com/office/powerpoint/2010/main" val="422891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3A76-04CF-4F85-574B-8BF5B22A4A7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800">
                <a:cs typeface="Calibri Light"/>
              </a:rPr>
              <a:t>Workload Isolation</a:t>
            </a:r>
          </a:p>
        </p:txBody>
      </p:sp>
      <p:sp>
        <p:nvSpPr>
          <p:cNvPr id="3" name="Footer Placeholder 2">
            <a:extLst>
              <a:ext uri="{FF2B5EF4-FFF2-40B4-BE49-F238E27FC236}">
                <a16:creationId xmlns:a16="http://schemas.microsoft.com/office/drawing/2014/main" id="{185348D0-5ED5-FC4B-028E-7A83C0127A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2BDA4A-44BA-5A30-AABC-63851E523114}"/>
              </a:ext>
            </a:extLst>
          </p:cNvPr>
          <p:cNvSpPr>
            <a:spLocks noGrp="1"/>
          </p:cNvSpPr>
          <p:nvPr>
            <p:ph type="sldNum" sz="quarter"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313084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C8BFDABD-1E83-51F9-4353-719091F4758E}"/>
              </a:ext>
            </a:extLst>
          </p:cNvPr>
          <p:cNvPicPr>
            <a:picLocks noChangeAspect="1"/>
          </p:cNvPicPr>
          <p:nvPr/>
        </p:nvPicPr>
        <p:blipFill>
          <a:blip r:embed="rId2"/>
          <a:stretch>
            <a:fillRect/>
          </a:stretch>
        </p:blipFill>
        <p:spPr>
          <a:xfrm>
            <a:off x="4141481" y="1018107"/>
            <a:ext cx="7940958" cy="4447469"/>
          </a:xfrm>
          <a:prstGeom prst="rect">
            <a:avLst/>
          </a:prstGeom>
        </p:spPr>
      </p:pic>
      <p:sp>
        <p:nvSpPr>
          <p:cNvPr id="2" name="TextBox 1">
            <a:extLst>
              <a:ext uri="{FF2B5EF4-FFF2-40B4-BE49-F238E27FC236}">
                <a16:creationId xmlns:a16="http://schemas.microsoft.com/office/drawing/2014/main" id="{25E1DBEE-37CB-982E-963F-A77B672520ED}"/>
              </a:ext>
            </a:extLst>
          </p:cNvPr>
          <p:cNvSpPr txBox="1"/>
          <p:nvPr/>
        </p:nvSpPr>
        <p:spPr>
          <a:xfrm>
            <a:off x="704852" y="2783980"/>
            <a:ext cx="2628900" cy="461665"/>
          </a:xfrm>
          <a:prstGeom prst="rect">
            <a:avLst/>
          </a:prstGeom>
          <a:noFill/>
        </p:spPr>
        <p:txBody>
          <a:bodyPr wrap="square" rtlCol="0">
            <a:spAutoFit/>
          </a:bodyPr>
          <a:lstStyle/>
          <a:p>
            <a:pPr algn="ctr"/>
            <a:r>
              <a:rPr lang="en-US" sz="2400">
                <a:solidFill>
                  <a:schemeClr val="bg1"/>
                </a:solidFill>
              </a:rPr>
              <a:t>Broker Isolation</a:t>
            </a:r>
          </a:p>
        </p:txBody>
      </p:sp>
      <p:sp>
        <p:nvSpPr>
          <p:cNvPr id="3" name="TextBox 2">
            <a:extLst>
              <a:ext uri="{FF2B5EF4-FFF2-40B4-BE49-F238E27FC236}">
                <a16:creationId xmlns:a16="http://schemas.microsoft.com/office/drawing/2014/main" id="{6489B71B-5372-4E65-EF76-A337EA570BD7}"/>
              </a:ext>
            </a:extLst>
          </p:cNvPr>
          <p:cNvSpPr txBox="1"/>
          <p:nvPr/>
        </p:nvSpPr>
        <p:spPr>
          <a:xfrm>
            <a:off x="7405824" y="6651466"/>
            <a:ext cx="7232369" cy="338554"/>
          </a:xfrm>
          <a:prstGeom prst="rect">
            <a:avLst/>
          </a:prstGeom>
          <a:noFill/>
        </p:spPr>
        <p:txBody>
          <a:bodyPr wrap="square" rtlCol="0">
            <a:spAutoFit/>
          </a:bodyPr>
          <a:lstStyle/>
          <a:p>
            <a:r>
              <a:rPr lang="en-US" sz="800"/>
              <a:t>Picture Credit - </a:t>
            </a:r>
            <a:r>
              <a:rPr lang="en-US" sz="800">
                <a:hlinkClick r:id="rId3"/>
              </a:rPr>
              <a:t>https://pulsar.apache.org/assets/images/isolation-1-67815ccbaa7aa9d6c95d9b53b6b8a2b9.png</a:t>
            </a:r>
            <a:endParaRPr lang="en-US" sz="800"/>
          </a:p>
          <a:p>
            <a:endParaRPr lang="en-US" sz="800"/>
          </a:p>
        </p:txBody>
      </p:sp>
      <p:sp>
        <p:nvSpPr>
          <p:cNvPr id="5" name="TextBox 4">
            <a:extLst>
              <a:ext uri="{FF2B5EF4-FFF2-40B4-BE49-F238E27FC236}">
                <a16:creationId xmlns:a16="http://schemas.microsoft.com/office/drawing/2014/main" id="{0F3E8FAC-30CF-1552-FCC3-8C98AEE3D660}"/>
              </a:ext>
            </a:extLst>
          </p:cNvPr>
          <p:cNvSpPr txBox="1"/>
          <p:nvPr/>
        </p:nvSpPr>
        <p:spPr>
          <a:xfrm>
            <a:off x="4286250" y="5465576"/>
            <a:ext cx="7448547" cy="1200329"/>
          </a:xfrm>
          <a:prstGeom prst="rect">
            <a:avLst/>
          </a:prstGeom>
          <a:noFill/>
        </p:spPr>
        <p:txBody>
          <a:bodyPr wrap="square" rtlCol="0">
            <a:spAutoFit/>
          </a:bodyPr>
          <a:lstStyle/>
          <a:p>
            <a:r>
              <a:rPr lang="en-IN" b="1" i="0">
                <a:solidFill>
                  <a:srgbClr val="282826"/>
                </a:solidFill>
                <a:effectLst/>
                <a:latin typeface="Work Sans" panose="020F0502020204030204" pitchFamily="34" charset="0"/>
              </a:rPr>
              <a:t>Metadata store: topic</a:t>
            </a:r>
            <a:r>
              <a:rPr lang="en-IN" b="0" i="0">
                <a:solidFill>
                  <a:srgbClr val="282826"/>
                </a:solidFill>
                <a:effectLst/>
                <a:latin typeface="Work Sans" panose="020F0502020204030204" pitchFamily="34" charset="0"/>
              </a:rPr>
              <a:t> metadata, schema, broker load data, etc </a:t>
            </a:r>
          </a:p>
          <a:p>
            <a:endParaRPr lang="en-IN" b="1">
              <a:solidFill>
                <a:srgbClr val="282826"/>
              </a:solidFill>
              <a:effectLst/>
              <a:latin typeface="Work Sans" pitchFamily="2" charset="77"/>
            </a:endParaRPr>
          </a:p>
          <a:p>
            <a:r>
              <a:rPr lang="en-IN" b="1">
                <a:solidFill>
                  <a:srgbClr val="282826"/>
                </a:solidFill>
                <a:effectLst/>
                <a:latin typeface="Work Sans" pitchFamily="2" charset="77"/>
              </a:rPr>
              <a:t>Configuration store</a:t>
            </a:r>
            <a:r>
              <a:rPr lang="en-IN" b="0" i="0">
                <a:solidFill>
                  <a:srgbClr val="282826"/>
                </a:solidFill>
                <a:effectLst/>
                <a:latin typeface="Work Sans" pitchFamily="2" charset="77"/>
              </a:rPr>
              <a:t>: clusters, tenants, namespaces, partitioned topic-related configurations, etc</a:t>
            </a:r>
            <a:endParaRPr lang="en-US"/>
          </a:p>
        </p:txBody>
      </p:sp>
      <p:sp>
        <p:nvSpPr>
          <p:cNvPr id="9" name="Footer Placeholder 8">
            <a:extLst>
              <a:ext uri="{FF2B5EF4-FFF2-40B4-BE49-F238E27FC236}">
                <a16:creationId xmlns:a16="http://schemas.microsoft.com/office/drawing/2014/main" id="{BF142A90-02CF-5BDD-4DBC-A5A79E60DCC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A39A4077-9118-28C2-9D42-84C3E301A9D9}"/>
              </a:ext>
            </a:extLst>
          </p:cNvPr>
          <p:cNvSpPr>
            <a:spLocks noGrp="1"/>
          </p:cNvSpPr>
          <p:nvPr>
            <p:ph type="sldNum" sz="quarter"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2378193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25E1DBEE-37CB-982E-963F-A77B672520ED}"/>
              </a:ext>
            </a:extLst>
          </p:cNvPr>
          <p:cNvSpPr txBox="1"/>
          <p:nvPr/>
        </p:nvSpPr>
        <p:spPr>
          <a:xfrm>
            <a:off x="704852" y="2783980"/>
            <a:ext cx="2628900" cy="830997"/>
          </a:xfrm>
          <a:prstGeom prst="rect">
            <a:avLst/>
          </a:prstGeom>
          <a:noFill/>
        </p:spPr>
        <p:txBody>
          <a:bodyPr wrap="square" rtlCol="0">
            <a:spAutoFit/>
          </a:bodyPr>
          <a:lstStyle/>
          <a:p>
            <a:pPr algn="ctr"/>
            <a:r>
              <a:rPr lang="en-US" sz="2400">
                <a:solidFill>
                  <a:schemeClr val="bg1"/>
                </a:solidFill>
              </a:rPr>
              <a:t>Broker Isolation</a:t>
            </a:r>
          </a:p>
          <a:p>
            <a:pPr algn="ctr"/>
            <a:r>
              <a:rPr lang="en-US" sz="2400">
                <a:solidFill>
                  <a:schemeClr val="bg1"/>
                </a:solidFill>
              </a:rPr>
              <a:t>with ns-isolation</a:t>
            </a:r>
          </a:p>
        </p:txBody>
      </p:sp>
      <p:sp>
        <p:nvSpPr>
          <p:cNvPr id="3" name="TextBox 2">
            <a:extLst>
              <a:ext uri="{FF2B5EF4-FFF2-40B4-BE49-F238E27FC236}">
                <a16:creationId xmlns:a16="http://schemas.microsoft.com/office/drawing/2014/main" id="{6489B71B-5372-4E65-EF76-A337EA570BD7}"/>
              </a:ext>
            </a:extLst>
          </p:cNvPr>
          <p:cNvSpPr txBox="1"/>
          <p:nvPr/>
        </p:nvSpPr>
        <p:spPr>
          <a:xfrm>
            <a:off x="7405824" y="6651466"/>
            <a:ext cx="7232369" cy="338554"/>
          </a:xfrm>
          <a:prstGeom prst="rect">
            <a:avLst/>
          </a:prstGeom>
          <a:noFill/>
        </p:spPr>
        <p:txBody>
          <a:bodyPr wrap="square" rtlCol="0">
            <a:spAutoFit/>
          </a:bodyPr>
          <a:lstStyle/>
          <a:p>
            <a:r>
              <a:rPr lang="en-US" sz="800"/>
              <a:t>Picture Credits: </a:t>
            </a:r>
            <a:r>
              <a:rPr lang="en-US" sz="800">
                <a:hlinkClick r:id="rId2"/>
              </a:rPr>
              <a:t>https://pulsar.apache.org/assets/images/isolation-4-16f47c4aad3422d4e4c88b575939adfa.png</a:t>
            </a:r>
            <a:endParaRPr lang="en-US" sz="800"/>
          </a:p>
          <a:p>
            <a:endParaRPr lang="en-US" sz="800"/>
          </a:p>
        </p:txBody>
      </p:sp>
      <p:pic>
        <p:nvPicPr>
          <p:cNvPr id="3074" name="Picture 2" descr="Deployment of a single Pulsar cluster">
            <a:extLst>
              <a:ext uri="{FF2B5EF4-FFF2-40B4-BE49-F238E27FC236}">
                <a16:creationId xmlns:a16="http://schemas.microsoft.com/office/drawing/2014/main" id="{44635F68-63D9-630D-8598-BD35B5A6D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264" y="413206"/>
            <a:ext cx="7963991" cy="59771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020084-5AAE-9A8D-440D-5DFA71866F19}"/>
              </a:ext>
            </a:extLst>
          </p:cNvPr>
          <p:cNvSpPr txBox="1"/>
          <p:nvPr/>
        </p:nvSpPr>
        <p:spPr>
          <a:xfrm>
            <a:off x="5100638" y="845422"/>
            <a:ext cx="995362" cy="369332"/>
          </a:xfrm>
          <a:prstGeom prst="rect">
            <a:avLst/>
          </a:prstGeom>
          <a:noFill/>
        </p:spPr>
        <p:txBody>
          <a:bodyPr wrap="square" rtlCol="0">
            <a:spAutoFit/>
          </a:bodyPr>
          <a:lstStyle/>
          <a:p>
            <a:endParaRPr lang="en-US"/>
          </a:p>
        </p:txBody>
      </p:sp>
      <p:sp>
        <p:nvSpPr>
          <p:cNvPr id="9" name="TextBox 8">
            <a:extLst>
              <a:ext uri="{FF2B5EF4-FFF2-40B4-BE49-F238E27FC236}">
                <a16:creationId xmlns:a16="http://schemas.microsoft.com/office/drawing/2014/main" id="{FE8A5623-FBCE-B6E4-78BE-41EF3EB3F264}"/>
              </a:ext>
            </a:extLst>
          </p:cNvPr>
          <p:cNvSpPr txBox="1"/>
          <p:nvPr/>
        </p:nvSpPr>
        <p:spPr>
          <a:xfrm>
            <a:off x="5169475" y="864772"/>
            <a:ext cx="1566262" cy="246221"/>
          </a:xfrm>
          <a:prstGeom prst="rect">
            <a:avLst/>
          </a:prstGeom>
          <a:noFill/>
        </p:spPr>
        <p:txBody>
          <a:bodyPr wrap="square" rtlCol="0">
            <a:spAutoFit/>
          </a:bodyPr>
          <a:lstStyle/>
          <a:p>
            <a:r>
              <a:rPr lang="en-US" sz="1000"/>
              <a:t>Namespace-A</a:t>
            </a:r>
          </a:p>
        </p:txBody>
      </p:sp>
      <p:sp>
        <p:nvSpPr>
          <p:cNvPr id="11" name="TextBox 10">
            <a:extLst>
              <a:ext uri="{FF2B5EF4-FFF2-40B4-BE49-F238E27FC236}">
                <a16:creationId xmlns:a16="http://schemas.microsoft.com/office/drawing/2014/main" id="{299DAB11-E490-A970-C409-55A55301133A}"/>
              </a:ext>
            </a:extLst>
          </p:cNvPr>
          <p:cNvSpPr txBox="1"/>
          <p:nvPr/>
        </p:nvSpPr>
        <p:spPr>
          <a:xfrm>
            <a:off x="9017190" y="864772"/>
            <a:ext cx="1566262" cy="246221"/>
          </a:xfrm>
          <a:prstGeom prst="rect">
            <a:avLst/>
          </a:prstGeom>
          <a:noFill/>
        </p:spPr>
        <p:txBody>
          <a:bodyPr wrap="square" rtlCol="0">
            <a:spAutoFit/>
          </a:bodyPr>
          <a:lstStyle/>
          <a:p>
            <a:r>
              <a:rPr lang="en-US" sz="1000"/>
              <a:t>Namespace-C</a:t>
            </a:r>
          </a:p>
        </p:txBody>
      </p:sp>
      <p:sp>
        <p:nvSpPr>
          <p:cNvPr id="12" name="TextBox 11">
            <a:extLst>
              <a:ext uri="{FF2B5EF4-FFF2-40B4-BE49-F238E27FC236}">
                <a16:creationId xmlns:a16="http://schemas.microsoft.com/office/drawing/2014/main" id="{D0E2CC44-3207-FDF7-4EBA-A7FBCAA3F052}"/>
              </a:ext>
            </a:extLst>
          </p:cNvPr>
          <p:cNvSpPr txBox="1"/>
          <p:nvPr/>
        </p:nvSpPr>
        <p:spPr>
          <a:xfrm>
            <a:off x="5169475" y="3314798"/>
            <a:ext cx="1566262" cy="246221"/>
          </a:xfrm>
          <a:prstGeom prst="rect">
            <a:avLst/>
          </a:prstGeom>
          <a:noFill/>
        </p:spPr>
        <p:txBody>
          <a:bodyPr wrap="square" rtlCol="0">
            <a:spAutoFit/>
          </a:bodyPr>
          <a:lstStyle/>
          <a:p>
            <a:r>
              <a:rPr lang="en-US" sz="1000"/>
              <a:t>Namespace-A</a:t>
            </a:r>
          </a:p>
        </p:txBody>
      </p:sp>
      <p:sp>
        <p:nvSpPr>
          <p:cNvPr id="14" name="TextBox 13">
            <a:extLst>
              <a:ext uri="{FF2B5EF4-FFF2-40B4-BE49-F238E27FC236}">
                <a16:creationId xmlns:a16="http://schemas.microsoft.com/office/drawing/2014/main" id="{F7EDAE31-1AC1-484B-6306-85CFE31D8461}"/>
              </a:ext>
            </a:extLst>
          </p:cNvPr>
          <p:cNvSpPr txBox="1"/>
          <p:nvPr/>
        </p:nvSpPr>
        <p:spPr>
          <a:xfrm>
            <a:off x="9017190" y="3314798"/>
            <a:ext cx="1566262" cy="246221"/>
          </a:xfrm>
          <a:prstGeom prst="rect">
            <a:avLst/>
          </a:prstGeom>
          <a:noFill/>
        </p:spPr>
        <p:txBody>
          <a:bodyPr wrap="square" rtlCol="0">
            <a:spAutoFit/>
          </a:bodyPr>
          <a:lstStyle/>
          <a:p>
            <a:r>
              <a:rPr lang="en-US" sz="1000"/>
              <a:t>Namespace-C</a:t>
            </a:r>
          </a:p>
        </p:txBody>
      </p:sp>
      <p:sp>
        <p:nvSpPr>
          <p:cNvPr id="16" name="Footer Placeholder 15">
            <a:extLst>
              <a:ext uri="{FF2B5EF4-FFF2-40B4-BE49-F238E27FC236}">
                <a16:creationId xmlns:a16="http://schemas.microsoft.com/office/drawing/2014/main" id="{D8318171-6402-7CA3-AA36-53D58327A7FB}"/>
              </a:ext>
            </a:extLst>
          </p:cNvPr>
          <p:cNvSpPr>
            <a:spLocks noGrp="1"/>
          </p:cNvSpPr>
          <p:nvPr>
            <p:ph type="ftr" sz="quarter" idx="11"/>
          </p:nvPr>
        </p:nvSpPr>
        <p:spPr/>
        <p:txBody>
          <a:bodyPr/>
          <a:lstStyle/>
          <a:p>
            <a:endParaRPr lang="en-US"/>
          </a:p>
        </p:txBody>
      </p:sp>
      <p:sp>
        <p:nvSpPr>
          <p:cNvPr id="18" name="Slide Number Placeholder 17">
            <a:extLst>
              <a:ext uri="{FF2B5EF4-FFF2-40B4-BE49-F238E27FC236}">
                <a16:creationId xmlns:a16="http://schemas.microsoft.com/office/drawing/2014/main" id="{8551FA73-1529-EF26-7B71-086BF629CA3A}"/>
              </a:ext>
            </a:extLst>
          </p:cNvPr>
          <p:cNvSpPr>
            <a:spLocks noGrp="1"/>
          </p:cNvSpPr>
          <p:nvPr>
            <p:ph type="sldNum" sz="quarter" idx="12"/>
          </p:nvPr>
        </p:nvSpPr>
        <p:spPr/>
        <p:txBody>
          <a:bodyPr/>
          <a:lstStyle/>
          <a:p>
            <a:fld id="{00000000-1234-1234-1234-123412341234}" type="slidenum">
              <a:rPr lang="en" smtClean="0"/>
              <a:pPr/>
              <a:t>13</a:t>
            </a:fld>
            <a:endParaRPr lang="en"/>
          </a:p>
        </p:txBody>
      </p:sp>
    </p:spTree>
    <p:extLst>
      <p:ext uri="{BB962C8B-B14F-4D97-AF65-F5344CB8AC3E}">
        <p14:creationId xmlns:p14="http://schemas.microsoft.com/office/powerpoint/2010/main" val="3381509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25E1DBEE-37CB-982E-963F-A77B672520ED}"/>
              </a:ext>
            </a:extLst>
          </p:cNvPr>
          <p:cNvSpPr txBox="1"/>
          <p:nvPr/>
        </p:nvSpPr>
        <p:spPr>
          <a:xfrm>
            <a:off x="704851" y="2783980"/>
            <a:ext cx="2809873" cy="830997"/>
          </a:xfrm>
          <a:prstGeom prst="rect">
            <a:avLst/>
          </a:prstGeom>
          <a:noFill/>
        </p:spPr>
        <p:txBody>
          <a:bodyPr wrap="square" rtlCol="0">
            <a:spAutoFit/>
          </a:bodyPr>
          <a:lstStyle/>
          <a:p>
            <a:pPr algn="ctr"/>
            <a:r>
              <a:rPr lang="en-US" sz="2400">
                <a:solidFill>
                  <a:schemeClr val="bg1"/>
                </a:solidFill>
              </a:rPr>
              <a:t>Broker Isolation</a:t>
            </a:r>
          </a:p>
          <a:p>
            <a:pPr algn="ctr"/>
            <a:r>
              <a:rPr lang="en-US" sz="2400">
                <a:solidFill>
                  <a:schemeClr val="bg1"/>
                </a:solidFill>
              </a:rPr>
              <a:t>With Anti-affinity</a:t>
            </a:r>
          </a:p>
        </p:txBody>
      </p:sp>
      <p:sp>
        <p:nvSpPr>
          <p:cNvPr id="3" name="TextBox 2">
            <a:extLst>
              <a:ext uri="{FF2B5EF4-FFF2-40B4-BE49-F238E27FC236}">
                <a16:creationId xmlns:a16="http://schemas.microsoft.com/office/drawing/2014/main" id="{6489B71B-5372-4E65-EF76-A337EA570BD7}"/>
              </a:ext>
            </a:extLst>
          </p:cNvPr>
          <p:cNvSpPr txBox="1"/>
          <p:nvPr/>
        </p:nvSpPr>
        <p:spPr>
          <a:xfrm>
            <a:off x="7405824" y="6651466"/>
            <a:ext cx="7232369" cy="338554"/>
          </a:xfrm>
          <a:prstGeom prst="rect">
            <a:avLst/>
          </a:prstGeom>
          <a:noFill/>
        </p:spPr>
        <p:txBody>
          <a:bodyPr wrap="square" rtlCol="0">
            <a:spAutoFit/>
          </a:bodyPr>
          <a:lstStyle/>
          <a:p>
            <a:r>
              <a:rPr lang="en-US" sz="800"/>
              <a:t>Picture Credit - </a:t>
            </a:r>
            <a:r>
              <a:rPr lang="en-US" sz="800">
                <a:hlinkClick r:id="rId2"/>
              </a:rPr>
              <a:t>https://pulsar.apache.org/assets/images/isolation-1-67815ccbaa7aa9d6c95d9b53b6b8a2b9.png</a:t>
            </a:r>
            <a:endParaRPr lang="en-US" sz="800"/>
          </a:p>
          <a:p>
            <a:endParaRPr lang="en-US" sz="800"/>
          </a:p>
        </p:txBody>
      </p:sp>
      <p:pic>
        <p:nvPicPr>
          <p:cNvPr id="3074" name="Picture 2">
            <a:extLst>
              <a:ext uri="{FF2B5EF4-FFF2-40B4-BE49-F238E27FC236}">
                <a16:creationId xmlns:a16="http://schemas.microsoft.com/office/drawing/2014/main" id="{6F7A15DB-5E45-6B5B-8E40-AF48DC09F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997" y="928286"/>
            <a:ext cx="6648526" cy="521920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17A7079-23C1-7EC5-130E-5326BF6B0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825B0B-27FF-AFC4-F504-B7DBA88BF1DD}"/>
              </a:ext>
            </a:extLst>
          </p:cNvPr>
          <p:cNvSpPr>
            <a:spLocks noGrp="1"/>
          </p:cNvSpPr>
          <p:nvPr>
            <p:ph type="sldNum" sz="quarter" idx="12"/>
          </p:nvPr>
        </p:nvSpPr>
        <p:spPr/>
        <p:txBody>
          <a:bodyPr/>
          <a:lstStyle/>
          <a:p>
            <a:fld id="{00000000-1234-1234-1234-123412341234}" type="slidenum">
              <a:rPr lang="en" smtClean="0"/>
              <a:pPr/>
              <a:t>14</a:t>
            </a:fld>
            <a:endParaRPr lang="en"/>
          </a:p>
        </p:txBody>
      </p:sp>
    </p:spTree>
    <p:extLst>
      <p:ext uri="{BB962C8B-B14F-4D97-AF65-F5344CB8AC3E}">
        <p14:creationId xmlns:p14="http://schemas.microsoft.com/office/powerpoint/2010/main" val="2599739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
            <a:extLst>
              <a:ext uri="{FF2B5EF4-FFF2-40B4-BE49-F238E27FC236}">
                <a16:creationId xmlns:a16="http://schemas.microsoft.com/office/drawing/2014/main" id="{A4093F58-7F6D-5911-DD51-F1F2733594FF}"/>
              </a:ext>
            </a:extLst>
          </p:cNvPr>
          <p:cNvPicPr>
            <a:picLocks noChangeAspect="1"/>
          </p:cNvPicPr>
          <p:nvPr/>
        </p:nvPicPr>
        <p:blipFill>
          <a:blip r:embed="rId2"/>
          <a:stretch>
            <a:fillRect/>
          </a:stretch>
        </p:blipFill>
        <p:spPr>
          <a:xfrm>
            <a:off x="4094692" y="1283297"/>
            <a:ext cx="8047905" cy="4124299"/>
          </a:xfrm>
          <a:prstGeom prst="rect">
            <a:avLst/>
          </a:prstGeom>
        </p:spPr>
      </p:pic>
      <p:sp>
        <p:nvSpPr>
          <p:cNvPr id="2" name="TextBox 1">
            <a:extLst>
              <a:ext uri="{FF2B5EF4-FFF2-40B4-BE49-F238E27FC236}">
                <a16:creationId xmlns:a16="http://schemas.microsoft.com/office/drawing/2014/main" id="{71D32EEA-528C-7C93-082D-AF438FCF7391}"/>
              </a:ext>
            </a:extLst>
          </p:cNvPr>
          <p:cNvSpPr txBox="1"/>
          <p:nvPr/>
        </p:nvSpPr>
        <p:spPr>
          <a:xfrm>
            <a:off x="704852" y="2783980"/>
            <a:ext cx="2628900" cy="461665"/>
          </a:xfrm>
          <a:prstGeom prst="rect">
            <a:avLst/>
          </a:prstGeom>
          <a:noFill/>
        </p:spPr>
        <p:txBody>
          <a:bodyPr wrap="square" rtlCol="0">
            <a:spAutoFit/>
          </a:bodyPr>
          <a:lstStyle/>
          <a:p>
            <a:pPr algn="ctr"/>
            <a:r>
              <a:rPr lang="en-US" sz="2400">
                <a:solidFill>
                  <a:schemeClr val="bg1"/>
                </a:solidFill>
              </a:rPr>
              <a:t>Bookie Isolation</a:t>
            </a:r>
          </a:p>
        </p:txBody>
      </p:sp>
      <p:sp>
        <p:nvSpPr>
          <p:cNvPr id="3" name="TextBox 2">
            <a:extLst>
              <a:ext uri="{FF2B5EF4-FFF2-40B4-BE49-F238E27FC236}">
                <a16:creationId xmlns:a16="http://schemas.microsoft.com/office/drawing/2014/main" id="{C7ED131B-56D1-FDCB-14B2-AE8445D352DB}"/>
              </a:ext>
            </a:extLst>
          </p:cNvPr>
          <p:cNvSpPr txBox="1"/>
          <p:nvPr/>
        </p:nvSpPr>
        <p:spPr>
          <a:xfrm>
            <a:off x="7401697" y="6635661"/>
            <a:ext cx="7821827" cy="338554"/>
          </a:xfrm>
          <a:prstGeom prst="rect">
            <a:avLst/>
          </a:prstGeom>
          <a:noFill/>
        </p:spPr>
        <p:txBody>
          <a:bodyPr wrap="square" rtlCol="0">
            <a:spAutoFit/>
          </a:bodyPr>
          <a:lstStyle/>
          <a:p>
            <a:r>
              <a:rPr lang="en-US" sz="800"/>
              <a:t>Picture Credits - </a:t>
            </a:r>
            <a:r>
              <a:rPr lang="en-US" sz="800">
                <a:hlinkClick r:id="rId3"/>
              </a:rPr>
              <a:t>https://pulsar.apache.org/assets/images/isolation-3-b5d76b67b80f949373ff98aba9aff4c7.png</a:t>
            </a:r>
            <a:endParaRPr lang="en-US" sz="800"/>
          </a:p>
          <a:p>
            <a:endParaRPr lang="en-US" sz="800"/>
          </a:p>
        </p:txBody>
      </p:sp>
      <p:sp>
        <p:nvSpPr>
          <p:cNvPr id="5" name="Footer Placeholder 4">
            <a:extLst>
              <a:ext uri="{FF2B5EF4-FFF2-40B4-BE49-F238E27FC236}">
                <a16:creationId xmlns:a16="http://schemas.microsoft.com/office/drawing/2014/main" id="{0997A92C-9A8A-61B0-9611-F3C60E325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8DCCC-A9D7-FD80-1F35-403EABB5A997}"/>
              </a:ext>
            </a:extLst>
          </p:cNvPr>
          <p:cNvSpPr>
            <a:spLocks noGrp="1"/>
          </p:cNvSpPr>
          <p:nvPr>
            <p:ph type="sldNum" sz="quarter" idx="12"/>
          </p:nvPr>
        </p:nvSpPr>
        <p:spPr/>
        <p:txBody>
          <a:bodyPr/>
          <a:lstStyle/>
          <a:p>
            <a:fld id="{00000000-1234-1234-1234-123412341234}" type="slidenum">
              <a:rPr lang="en" smtClean="0"/>
              <a:pPr/>
              <a:t>15</a:t>
            </a:fld>
            <a:endParaRPr lang="en"/>
          </a:p>
        </p:txBody>
      </p:sp>
    </p:spTree>
    <p:extLst>
      <p:ext uri="{BB962C8B-B14F-4D97-AF65-F5344CB8AC3E}">
        <p14:creationId xmlns:p14="http://schemas.microsoft.com/office/powerpoint/2010/main" val="3263947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3A76-04CF-4F85-574B-8BF5B22A4A7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800"/>
              <a:t>Multi-Tenancy</a:t>
            </a:r>
            <a:endParaRPr lang="en-US"/>
          </a:p>
        </p:txBody>
      </p:sp>
      <p:sp>
        <p:nvSpPr>
          <p:cNvPr id="3" name="Footer Placeholder 2">
            <a:extLst>
              <a:ext uri="{FF2B5EF4-FFF2-40B4-BE49-F238E27FC236}">
                <a16:creationId xmlns:a16="http://schemas.microsoft.com/office/drawing/2014/main" id="{1C23CA8F-35DE-8EBE-BE20-E6B6B5AC3D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8283AE-33F7-83E0-50A9-1EA130E9D454}"/>
              </a:ext>
            </a:extLst>
          </p:cNvPr>
          <p:cNvSpPr>
            <a:spLocks noGrp="1"/>
          </p:cNvSpPr>
          <p:nvPr>
            <p:ph type="sldNum" sz="quarter" idx="12"/>
          </p:nvPr>
        </p:nvSpPr>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1317819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ECD135-A634-1979-8362-0C8420A48B8F}"/>
              </a:ext>
            </a:extLst>
          </p:cNvPr>
          <p:cNvSpPr>
            <a:spLocks noGrp="1"/>
          </p:cNvSpPr>
          <p:nvPr>
            <p:ph type="sldNum" sz="quarter" idx="12"/>
          </p:nvPr>
        </p:nvSpPr>
        <p:spPr/>
        <p:txBody>
          <a:bodyPr/>
          <a:lstStyle/>
          <a:p>
            <a:fld id="{00000000-1234-1234-1234-123412341234}" type="slidenum">
              <a:rPr lang="en" smtClean="0"/>
              <a:pPr/>
              <a:t>17</a:t>
            </a:fld>
            <a:endParaRPr lang="en"/>
          </a:p>
        </p:txBody>
      </p:sp>
      <p:cxnSp>
        <p:nvCxnSpPr>
          <p:cNvPr id="13" name="Straight Connector 12">
            <a:extLst>
              <a:ext uri="{FF2B5EF4-FFF2-40B4-BE49-F238E27FC236}">
                <a16:creationId xmlns:a16="http://schemas.microsoft.com/office/drawing/2014/main" id="{1F0A75D3-EA23-9759-03C2-E9BB0C1C5D82}"/>
              </a:ext>
            </a:extLst>
          </p:cNvPr>
          <p:cNvCxnSpPr/>
          <p:nvPr/>
        </p:nvCxnSpPr>
        <p:spPr>
          <a:xfrm>
            <a:off x="9094573" y="0"/>
            <a:ext cx="0" cy="6858000"/>
          </a:xfrm>
          <a:prstGeom prst="line">
            <a:avLst/>
          </a:prstGeom>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5C7367A-DF90-F60E-8BD9-167091787BBB}"/>
              </a:ext>
            </a:extLst>
          </p:cNvPr>
          <p:cNvCxnSpPr>
            <a:cxnSpLocks/>
          </p:cNvCxnSpPr>
          <p:nvPr/>
        </p:nvCxnSpPr>
        <p:spPr>
          <a:xfrm>
            <a:off x="0" y="1309816"/>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38DDA8-1739-9C8C-7D55-ABE22663B2F7}"/>
              </a:ext>
            </a:extLst>
          </p:cNvPr>
          <p:cNvCxnSpPr>
            <a:cxnSpLocks/>
          </p:cNvCxnSpPr>
          <p:nvPr/>
        </p:nvCxnSpPr>
        <p:spPr>
          <a:xfrm>
            <a:off x="0" y="2833816"/>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72AF93-3844-CF02-B3D4-FEF4D21545D4}"/>
              </a:ext>
            </a:extLst>
          </p:cNvPr>
          <p:cNvCxnSpPr>
            <a:cxnSpLocks/>
          </p:cNvCxnSpPr>
          <p:nvPr/>
        </p:nvCxnSpPr>
        <p:spPr>
          <a:xfrm>
            <a:off x="0" y="4413421"/>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A58335-2186-5689-4CC3-BA40C1C7130E}"/>
              </a:ext>
            </a:extLst>
          </p:cNvPr>
          <p:cNvCxnSpPr/>
          <p:nvPr/>
        </p:nvCxnSpPr>
        <p:spPr>
          <a:xfrm>
            <a:off x="2234514" y="-5135"/>
            <a:ext cx="0" cy="6858000"/>
          </a:xfrm>
          <a:prstGeom prst="line">
            <a:avLst/>
          </a:prstGeom>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A9F7441F-A051-D4A3-571B-84D169072BDE}"/>
              </a:ext>
            </a:extLst>
          </p:cNvPr>
          <p:cNvGrpSpPr/>
          <p:nvPr/>
        </p:nvGrpSpPr>
        <p:grpSpPr>
          <a:xfrm>
            <a:off x="46964" y="789687"/>
            <a:ext cx="2114233" cy="5170440"/>
            <a:chOff x="46964" y="789687"/>
            <a:chExt cx="2114233" cy="5170440"/>
          </a:xfrm>
        </p:grpSpPr>
        <p:sp>
          <p:nvSpPr>
            <p:cNvPr id="27" name="TextBox 26">
              <a:extLst>
                <a:ext uri="{FF2B5EF4-FFF2-40B4-BE49-F238E27FC236}">
                  <a16:creationId xmlns:a16="http://schemas.microsoft.com/office/drawing/2014/main" id="{1A82E41E-2FEE-A79F-C1F4-E3D625E3468F}"/>
                </a:ext>
              </a:extLst>
            </p:cNvPr>
            <p:cNvSpPr txBox="1"/>
            <p:nvPr/>
          </p:nvSpPr>
          <p:spPr>
            <a:xfrm>
              <a:off x="696288" y="2129021"/>
              <a:ext cx="910634" cy="369332"/>
            </a:xfrm>
            <a:prstGeom prst="rect">
              <a:avLst/>
            </a:prstGeom>
            <a:noFill/>
          </p:spPr>
          <p:txBody>
            <a:bodyPr wrap="none" rtlCol="0">
              <a:spAutoFit/>
            </a:bodyPr>
            <a:lstStyle/>
            <a:p>
              <a:r>
                <a:rPr lang="en-US"/>
                <a:t>Tenants</a:t>
              </a:r>
            </a:p>
          </p:txBody>
        </p:sp>
        <p:sp>
          <p:nvSpPr>
            <p:cNvPr id="28" name="TextBox 27">
              <a:extLst>
                <a:ext uri="{FF2B5EF4-FFF2-40B4-BE49-F238E27FC236}">
                  <a16:creationId xmlns:a16="http://schemas.microsoft.com/office/drawing/2014/main" id="{618DEAAE-F897-4DC7-548C-627815DE5B32}"/>
                </a:ext>
              </a:extLst>
            </p:cNvPr>
            <p:cNvSpPr txBox="1"/>
            <p:nvPr/>
          </p:nvSpPr>
          <p:spPr>
            <a:xfrm>
              <a:off x="526446" y="3470711"/>
              <a:ext cx="1369286" cy="369332"/>
            </a:xfrm>
            <a:prstGeom prst="rect">
              <a:avLst/>
            </a:prstGeom>
            <a:noFill/>
          </p:spPr>
          <p:txBody>
            <a:bodyPr wrap="none" rtlCol="0">
              <a:spAutoFit/>
            </a:bodyPr>
            <a:lstStyle/>
            <a:p>
              <a:r>
                <a:rPr lang="en-US"/>
                <a:t>Namespaces</a:t>
              </a:r>
            </a:p>
          </p:txBody>
        </p:sp>
        <p:sp>
          <p:nvSpPr>
            <p:cNvPr id="29" name="TextBox 28">
              <a:extLst>
                <a:ext uri="{FF2B5EF4-FFF2-40B4-BE49-F238E27FC236}">
                  <a16:creationId xmlns:a16="http://schemas.microsoft.com/office/drawing/2014/main" id="{A7342B84-84E3-837C-A8C9-023DA0B485EF}"/>
                </a:ext>
              </a:extLst>
            </p:cNvPr>
            <p:cNvSpPr txBox="1"/>
            <p:nvPr/>
          </p:nvSpPr>
          <p:spPr>
            <a:xfrm>
              <a:off x="737025" y="5050315"/>
              <a:ext cx="760465" cy="369332"/>
            </a:xfrm>
            <a:prstGeom prst="rect">
              <a:avLst/>
            </a:prstGeom>
            <a:noFill/>
          </p:spPr>
          <p:txBody>
            <a:bodyPr wrap="none" rtlCol="0">
              <a:spAutoFit/>
            </a:bodyPr>
            <a:lstStyle/>
            <a:p>
              <a:r>
                <a:rPr lang="en-US"/>
                <a:t>Topics</a:t>
              </a:r>
            </a:p>
          </p:txBody>
        </p:sp>
        <p:sp>
          <p:nvSpPr>
            <p:cNvPr id="31" name="TextBox 30">
              <a:extLst>
                <a:ext uri="{FF2B5EF4-FFF2-40B4-BE49-F238E27FC236}">
                  <a16:creationId xmlns:a16="http://schemas.microsoft.com/office/drawing/2014/main" id="{B3F196F7-4540-1DDC-FD70-47671B147D5C}"/>
                </a:ext>
              </a:extLst>
            </p:cNvPr>
            <p:cNvSpPr txBox="1"/>
            <p:nvPr/>
          </p:nvSpPr>
          <p:spPr>
            <a:xfrm>
              <a:off x="418199" y="789687"/>
              <a:ext cx="1466812" cy="369332"/>
            </a:xfrm>
            <a:prstGeom prst="rect">
              <a:avLst/>
            </a:prstGeom>
            <a:noFill/>
          </p:spPr>
          <p:txBody>
            <a:bodyPr wrap="none" rtlCol="0">
              <a:spAutoFit/>
            </a:bodyPr>
            <a:lstStyle/>
            <a:p>
              <a:r>
                <a:rPr lang="en-US"/>
                <a:t>Pulsar Cluster</a:t>
              </a:r>
            </a:p>
          </p:txBody>
        </p:sp>
        <p:sp>
          <p:nvSpPr>
            <p:cNvPr id="39" name="TextBox 38">
              <a:extLst>
                <a:ext uri="{FF2B5EF4-FFF2-40B4-BE49-F238E27FC236}">
                  <a16:creationId xmlns:a16="http://schemas.microsoft.com/office/drawing/2014/main" id="{FDEEDB70-C8D1-2F01-544A-EF210899C071}"/>
                </a:ext>
              </a:extLst>
            </p:cNvPr>
            <p:cNvSpPr txBox="1"/>
            <p:nvPr/>
          </p:nvSpPr>
          <p:spPr>
            <a:xfrm>
              <a:off x="128798" y="5590795"/>
              <a:ext cx="1984582" cy="369332"/>
            </a:xfrm>
            <a:prstGeom prst="rect">
              <a:avLst/>
            </a:prstGeom>
            <a:noFill/>
          </p:spPr>
          <p:txBody>
            <a:bodyPr wrap="none" rtlCol="0">
              <a:spAutoFit/>
            </a:bodyPr>
            <a:lstStyle/>
            <a:p>
              <a:r>
                <a:rPr lang="en-US"/>
                <a:t>(</a:t>
              </a:r>
              <a:r>
                <a:rPr lang="en-US" err="1"/>
                <a:t>autoCreate</a:t>
              </a:r>
              <a:r>
                <a:rPr lang="en-US"/>
                <a:t> = true)</a:t>
              </a:r>
            </a:p>
          </p:txBody>
        </p:sp>
        <p:sp>
          <p:nvSpPr>
            <p:cNvPr id="40" name="TextBox 39">
              <a:extLst>
                <a:ext uri="{FF2B5EF4-FFF2-40B4-BE49-F238E27FC236}">
                  <a16:creationId xmlns:a16="http://schemas.microsoft.com/office/drawing/2014/main" id="{CE37421A-9FAC-2F84-555D-2E01B452A9D5}"/>
                </a:ext>
              </a:extLst>
            </p:cNvPr>
            <p:cNvSpPr txBox="1"/>
            <p:nvPr/>
          </p:nvSpPr>
          <p:spPr>
            <a:xfrm>
              <a:off x="46964" y="3880706"/>
              <a:ext cx="2114233" cy="369332"/>
            </a:xfrm>
            <a:prstGeom prst="rect">
              <a:avLst/>
            </a:prstGeom>
            <a:noFill/>
          </p:spPr>
          <p:txBody>
            <a:bodyPr wrap="none" rtlCol="0">
              <a:spAutoFit/>
            </a:bodyPr>
            <a:lstStyle/>
            <a:p>
              <a:r>
                <a:rPr lang="en-US"/>
                <a:t>(Administrative unit)</a:t>
              </a:r>
            </a:p>
          </p:txBody>
        </p:sp>
      </p:grpSp>
      <p:grpSp>
        <p:nvGrpSpPr>
          <p:cNvPr id="103" name="Group 102">
            <a:extLst>
              <a:ext uri="{FF2B5EF4-FFF2-40B4-BE49-F238E27FC236}">
                <a16:creationId xmlns:a16="http://schemas.microsoft.com/office/drawing/2014/main" id="{993D70B8-9E7C-6484-FBB2-718897DB6C68}"/>
              </a:ext>
            </a:extLst>
          </p:cNvPr>
          <p:cNvGrpSpPr/>
          <p:nvPr/>
        </p:nvGrpSpPr>
        <p:grpSpPr>
          <a:xfrm>
            <a:off x="9468370" y="640492"/>
            <a:ext cx="6304121" cy="4779155"/>
            <a:chOff x="9468370" y="640492"/>
            <a:chExt cx="6304121" cy="4779155"/>
          </a:xfrm>
        </p:grpSpPr>
        <p:sp>
          <p:nvSpPr>
            <p:cNvPr id="32" name="TextBox 31">
              <a:extLst>
                <a:ext uri="{FF2B5EF4-FFF2-40B4-BE49-F238E27FC236}">
                  <a16:creationId xmlns:a16="http://schemas.microsoft.com/office/drawing/2014/main" id="{1CF7189C-A247-D278-C0DD-7CB336261F61}"/>
                </a:ext>
              </a:extLst>
            </p:cNvPr>
            <p:cNvSpPr txBox="1"/>
            <p:nvPr/>
          </p:nvSpPr>
          <p:spPr>
            <a:xfrm>
              <a:off x="9468370" y="1941835"/>
              <a:ext cx="2517869" cy="369332"/>
            </a:xfrm>
            <a:prstGeom prst="rect">
              <a:avLst/>
            </a:prstGeom>
            <a:noFill/>
          </p:spPr>
          <p:txBody>
            <a:bodyPr wrap="none" rtlCol="0">
              <a:spAutoFit/>
            </a:bodyPr>
            <a:lstStyle/>
            <a:p>
              <a:r>
                <a:rPr lang="en-US" err="1"/>
                <a:t>BusinessUnit</a:t>
              </a:r>
              <a:r>
                <a:rPr lang="en-US"/>
                <a:t>/</a:t>
              </a:r>
              <a:r>
                <a:rPr lang="en-US" err="1"/>
                <a:t>CostCenter</a:t>
              </a:r>
              <a:endParaRPr lang="en-US"/>
            </a:p>
          </p:txBody>
        </p:sp>
        <p:sp>
          <p:nvSpPr>
            <p:cNvPr id="34" name="TextBox 33">
              <a:extLst>
                <a:ext uri="{FF2B5EF4-FFF2-40B4-BE49-F238E27FC236}">
                  <a16:creationId xmlns:a16="http://schemas.microsoft.com/office/drawing/2014/main" id="{B72E29BE-877F-3D80-E819-ECAE9ABC2F1C}"/>
                </a:ext>
              </a:extLst>
            </p:cNvPr>
            <p:cNvSpPr txBox="1"/>
            <p:nvPr/>
          </p:nvSpPr>
          <p:spPr>
            <a:xfrm>
              <a:off x="9780373" y="3503141"/>
              <a:ext cx="1630575" cy="369332"/>
            </a:xfrm>
            <a:prstGeom prst="rect">
              <a:avLst/>
            </a:prstGeom>
            <a:noFill/>
          </p:spPr>
          <p:txBody>
            <a:bodyPr wrap="none" rtlCol="0">
              <a:spAutoFit/>
            </a:bodyPr>
            <a:lstStyle/>
            <a:p>
              <a:r>
                <a:rPr lang="en-US" err="1"/>
                <a:t>Usecase</a:t>
              </a:r>
              <a:r>
                <a:rPr lang="en-US"/>
                <a:t>/Teams</a:t>
              </a:r>
            </a:p>
          </p:txBody>
        </p:sp>
        <p:sp>
          <p:nvSpPr>
            <p:cNvPr id="35" name="TextBox 34">
              <a:extLst>
                <a:ext uri="{FF2B5EF4-FFF2-40B4-BE49-F238E27FC236}">
                  <a16:creationId xmlns:a16="http://schemas.microsoft.com/office/drawing/2014/main" id="{95C39053-D573-4D93-7290-175C3EC02615}"/>
                </a:ext>
              </a:extLst>
            </p:cNvPr>
            <p:cNvSpPr txBox="1"/>
            <p:nvPr/>
          </p:nvSpPr>
          <p:spPr>
            <a:xfrm>
              <a:off x="9539575" y="5050315"/>
              <a:ext cx="2375458" cy="369332"/>
            </a:xfrm>
            <a:prstGeom prst="rect">
              <a:avLst/>
            </a:prstGeom>
            <a:noFill/>
          </p:spPr>
          <p:txBody>
            <a:bodyPr wrap="none" rtlCol="0">
              <a:spAutoFit/>
            </a:bodyPr>
            <a:lstStyle/>
            <a:p>
              <a:r>
                <a:rPr lang="en-US"/>
                <a:t>Features/Microservices</a:t>
              </a:r>
            </a:p>
          </p:txBody>
        </p:sp>
        <p:sp>
          <p:nvSpPr>
            <p:cNvPr id="74" name="TextBox 73">
              <a:extLst>
                <a:ext uri="{FF2B5EF4-FFF2-40B4-BE49-F238E27FC236}">
                  <a16:creationId xmlns:a16="http://schemas.microsoft.com/office/drawing/2014/main" id="{2BF9420F-F9F0-9EAC-50D7-021DE6BAF10A}"/>
                </a:ext>
              </a:extLst>
            </p:cNvPr>
            <p:cNvSpPr txBox="1"/>
            <p:nvPr/>
          </p:nvSpPr>
          <p:spPr>
            <a:xfrm>
              <a:off x="9671343" y="640492"/>
              <a:ext cx="6101148" cy="369332"/>
            </a:xfrm>
            <a:prstGeom prst="rect">
              <a:avLst/>
            </a:prstGeom>
            <a:noFill/>
          </p:spPr>
          <p:txBody>
            <a:bodyPr wrap="square" lIns="91440" tIns="45720" rIns="91440" bIns="45720" anchor="t">
              <a:spAutoFit/>
            </a:bodyPr>
            <a:lstStyle/>
            <a:p>
              <a:r>
                <a:rPr lang="en-US" err="1"/>
                <a:t>Eg</a:t>
              </a:r>
              <a:r>
                <a:rPr lang="en-US"/>
                <a:t>: Swiggy / Zomato</a:t>
              </a:r>
              <a:endParaRPr lang="en-US">
                <a:cs typeface="Calibri"/>
              </a:endParaRPr>
            </a:p>
          </p:txBody>
        </p:sp>
      </p:grpSp>
      <p:grpSp>
        <p:nvGrpSpPr>
          <p:cNvPr id="104" name="Group 103">
            <a:extLst>
              <a:ext uri="{FF2B5EF4-FFF2-40B4-BE49-F238E27FC236}">
                <a16:creationId xmlns:a16="http://schemas.microsoft.com/office/drawing/2014/main" id="{FC8BF6D7-A1E5-D5FB-C9B6-CA285FDA0D59}"/>
              </a:ext>
            </a:extLst>
          </p:cNvPr>
          <p:cNvGrpSpPr/>
          <p:nvPr/>
        </p:nvGrpSpPr>
        <p:grpSpPr>
          <a:xfrm>
            <a:off x="2322801" y="355473"/>
            <a:ext cx="6611554" cy="6154540"/>
            <a:chOff x="2322801" y="355473"/>
            <a:chExt cx="6611554" cy="6154540"/>
          </a:xfrm>
        </p:grpSpPr>
        <p:sp>
          <p:nvSpPr>
            <p:cNvPr id="10" name="Rounded Rectangle 9">
              <a:extLst>
                <a:ext uri="{FF2B5EF4-FFF2-40B4-BE49-F238E27FC236}">
                  <a16:creationId xmlns:a16="http://schemas.microsoft.com/office/drawing/2014/main" id="{0462ACB5-E225-AABE-408E-1B242C6776B4}"/>
                </a:ext>
              </a:extLst>
            </p:cNvPr>
            <p:cNvSpPr/>
            <p:nvPr/>
          </p:nvSpPr>
          <p:spPr>
            <a:xfrm>
              <a:off x="2322801" y="5910003"/>
              <a:ext cx="1339292" cy="237424"/>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Fine Dining</a:t>
              </a:r>
            </a:p>
          </p:txBody>
        </p:sp>
        <p:sp>
          <p:nvSpPr>
            <p:cNvPr id="5" name="Rounded Rectangle 4">
              <a:extLst>
                <a:ext uri="{FF2B5EF4-FFF2-40B4-BE49-F238E27FC236}">
                  <a16:creationId xmlns:a16="http://schemas.microsoft.com/office/drawing/2014/main" id="{A38BECF5-AE08-E7F9-3D19-C5609B8D3227}"/>
                </a:ext>
              </a:extLst>
            </p:cNvPr>
            <p:cNvSpPr/>
            <p:nvPr/>
          </p:nvSpPr>
          <p:spPr>
            <a:xfrm>
              <a:off x="4513778" y="355473"/>
              <a:ext cx="2266701" cy="580768"/>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App  </a:t>
              </a:r>
            </a:p>
          </p:txBody>
        </p:sp>
        <p:sp>
          <p:nvSpPr>
            <p:cNvPr id="6" name="Rounded Rectangle 5">
              <a:extLst>
                <a:ext uri="{FF2B5EF4-FFF2-40B4-BE49-F238E27FC236}">
                  <a16:creationId xmlns:a16="http://schemas.microsoft.com/office/drawing/2014/main" id="{D87CAFF4-118B-7435-BE65-46D3A0D35E43}"/>
                </a:ext>
              </a:extLst>
            </p:cNvPr>
            <p:cNvSpPr/>
            <p:nvPr/>
          </p:nvSpPr>
          <p:spPr>
            <a:xfrm>
              <a:off x="2753154" y="1874108"/>
              <a:ext cx="1393450" cy="580768"/>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Food</a:t>
              </a:r>
            </a:p>
          </p:txBody>
        </p:sp>
        <p:sp>
          <p:nvSpPr>
            <p:cNvPr id="7" name="Rounded Rectangle 6">
              <a:extLst>
                <a:ext uri="{FF2B5EF4-FFF2-40B4-BE49-F238E27FC236}">
                  <a16:creationId xmlns:a16="http://schemas.microsoft.com/office/drawing/2014/main" id="{C6395E29-869B-71D4-6CC3-9FD8D436DD74}"/>
                </a:ext>
              </a:extLst>
            </p:cNvPr>
            <p:cNvSpPr/>
            <p:nvPr/>
          </p:nvSpPr>
          <p:spPr>
            <a:xfrm>
              <a:off x="4932091" y="1886338"/>
              <a:ext cx="1393450"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Grocery</a:t>
              </a:r>
            </a:p>
          </p:txBody>
        </p:sp>
        <p:sp>
          <p:nvSpPr>
            <p:cNvPr id="8" name="Rounded Rectangle 7">
              <a:extLst>
                <a:ext uri="{FF2B5EF4-FFF2-40B4-BE49-F238E27FC236}">
                  <a16:creationId xmlns:a16="http://schemas.microsoft.com/office/drawing/2014/main" id="{CC6A31B8-CA11-2DA1-6B60-218CB4473964}"/>
                </a:ext>
              </a:extLst>
            </p:cNvPr>
            <p:cNvSpPr/>
            <p:nvPr/>
          </p:nvSpPr>
          <p:spPr>
            <a:xfrm>
              <a:off x="2716355" y="3391434"/>
              <a:ext cx="1393450" cy="580768"/>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Restaurant</a:t>
              </a:r>
            </a:p>
          </p:txBody>
        </p:sp>
        <p:sp>
          <p:nvSpPr>
            <p:cNvPr id="9" name="Rounded Rectangle 8">
              <a:extLst>
                <a:ext uri="{FF2B5EF4-FFF2-40B4-BE49-F238E27FC236}">
                  <a16:creationId xmlns:a16="http://schemas.microsoft.com/office/drawing/2014/main" id="{C23A0F52-9A21-E303-9B77-C1B2E5AD6883}"/>
                </a:ext>
              </a:extLst>
            </p:cNvPr>
            <p:cNvSpPr/>
            <p:nvPr/>
          </p:nvSpPr>
          <p:spPr>
            <a:xfrm>
              <a:off x="4973520" y="3379203"/>
              <a:ext cx="1474679" cy="5807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Super Market</a:t>
              </a:r>
            </a:p>
          </p:txBody>
        </p:sp>
        <p:sp>
          <p:nvSpPr>
            <p:cNvPr id="11" name="Rounded Rectangle 10">
              <a:extLst>
                <a:ext uri="{FF2B5EF4-FFF2-40B4-BE49-F238E27FC236}">
                  <a16:creationId xmlns:a16="http://schemas.microsoft.com/office/drawing/2014/main" id="{C389D6E4-1ECE-704E-AB90-BB68C180548E}"/>
                </a:ext>
              </a:extLst>
            </p:cNvPr>
            <p:cNvSpPr/>
            <p:nvPr/>
          </p:nvSpPr>
          <p:spPr>
            <a:xfrm>
              <a:off x="3237078" y="6272589"/>
              <a:ext cx="1339292" cy="237424"/>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Take Away</a:t>
              </a:r>
            </a:p>
          </p:txBody>
        </p:sp>
        <p:sp>
          <p:nvSpPr>
            <p:cNvPr id="21" name="Rounded Rectangle 20">
              <a:extLst>
                <a:ext uri="{FF2B5EF4-FFF2-40B4-BE49-F238E27FC236}">
                  <a16:creationId xmlns:a16="http://schemas.microsoft.com/office/drawing/2014/main" id="{4CB04C61-2E62-BAEB-E6CD-FE93371D220E}"/>
                </a:ext>
              </a:extLst>
            </p:cNvPr>
            <p:cNvSpPr/>
            <p:nvPr/>
          </p:nvSpPr>
          <p:spPr>
            <a:xfrm>
              <a:off x="4564225" y="5425033"/>
              <a:ext cx="1339292" cy="2374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Delivery</a:t>
              </a:r>
            </a:p>
          </p:txBody>
        </p:sp>
        <p:sp>
          <p:nvSpPr>
            <p:cNvPr id="22" name="Rounded Rectangle 21">
              <a:extLst>
                <a:ext uri="{FF2B5EF4-FFF2-40B4-BE49-F238E27FC236}">
                  <a16:creationId xmlns:a16="http://schemas.microsoft.com/office/drawing/2014/main" id="{0A555244-C055-A295-15C9-60F79F746194}"/>
                </a:ext>
              </a:extLst>
            </p:cNvPr>
            <p:cNvSpPr/>
            <p:nvPr/>
          </p:nvSpPr>
          <p:spPr>
            <a:xfrm>
              <a:off x="5638821" y="5759771"/>
              <a:ext cx="1339292" cy="2374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Take Away</a:t>
              </a:r>
            </a:p>
          </p:txBody>
        </p:sp>
        <p:cxnSp>
          <p:nvCxnSpPr>
            <p:cNvPr id="42" name="Straight Arrow Connector 41">
              <a:extLst>
                <a:ext uri="{FF2B5EF4-FFF2-40B4-BE49-F238E27FC236}">
                  <a16:creationId xmlns:a16="http://schemas.microsoft.com/office/drawing/2014/main" id="{6A782D6E-BA39-3F54-29B6-0220367E31B5}"/>
                </a:ext>
              </a:extLst>
            </p:cNvPr>
            <p:cNvCxnSpPr>
              <a:cxnSpLocks/>
              <a:endCxn id="6" idx="0"/>
            </p:cNvCxnSpPr>
            <p:nvPr/>
          </p:nvCxnSpPr>
          <p:spPr>
            <a:xfrm flipH="1">
              <a:off x="3449879" y="936241"/>
              <a:ext cx="2063296" cy="937867"/>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FA70BDB-1FC6-B9FC-26DC-4518E02AF3B8}"/>
                </a:ext>
              </a:extLst>
            </p:cNvPr>
            <p:cNvCxnSpPr>
              <a:cxnSpLocks/>
            </p:cNvCxnSpPr>
            <p:nvPr/>
          </p:nvCxnSpPr>
          <p:spPr>
            <a:xfrm flipH="1">
              <a:off x="5745271" y="935889"/>
              <a:ext cx="3327" cy="934543"/>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FAC982B-E39E-4D38-FD13-E4D83F5FA462}"/>
                </a:ext>
              </a:extLst>
            </p:cNvPr>
            <p:cNvCxnSpPr>
              <a:cxnSpLocks/>
              <a:stCxn id="6" idx="2"/>
            </p:cNvCxnSpPr>
            <p:nvPr/>
          </p:nvCxnSpPr>
          <p:spPr>
            <a:xfrm>
              <a:off x="3449879" y="2454876"/>
              <a:ext cx="0" cy="936559"/>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AB98027-5E66-56C4-C48C-A855CE5393B2}"/>
                </a:ext>
              </a:extLst>
            </p:cNvPr>
            <p:cNvCxnSpPr>
              <a:cxnSpLocks/>
            </p:cNvCxnSpPr>
            <p:nvPr/>
          </p:nvCxnSpPr>
          <p:spPr>
            <a:xfrm>
              <a:off x="5988166" y="2454875"/>
              <a:ext cx="0" cy="936559"/>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0E0D6AF-7FF9-628A-C067-4829D93C35A7}"/>
                </a:ext>
              </a:extLst>
            </p:cNvPr>
            <p:cNvCxnSpPr>
              <a:cxnSpLocks/>
            </p:cNvCxnSpPr>
            <p:nvPr/>
          </p:nvCxnSpPr>
          <p:spPr>
            <a:xfrm flipH="1">
              <a:off x="3180034" y="3978875"/>
              <a:ext cx="630619" cy="1925039"/>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1F331E5-C3A4-37D2-3EB4-F6C43700E02F}"/>
                </a:ext>
              </a:extLst>
            </p:cNvPr>
            <p:cNvCxnSpPr>
              <a:cxnSpLocks/>
            </p:cNvCxnSpPr>
            <p:nvPr/>
          </p:nvCxnSpPr>
          <p:spPr>
            <a:xfrm flipH="1">
              <a:off x="3782475" y="3978875"/>
              <a:ext cx="29109" cy="2287625"/>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AA27EC8-3374-93AF-2A1F-0280F5B9AE86}"/>
                </a:ext>
              </a:extLst>
            </p:cNvPr>
            <p:cNvCxnSpPr>
              <a:cxnSpLocks/>
            </p:cNvCxnSpPr>
            <p:nvPr/>
          </p:nvCxnSpPr>
          <p:spPr>
            <a:xfrm>
              <a:off x="6182113" y="3972202"/>
              <a:ext cx="0" cy="1787569"/>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028B219-83F4-57A5-75EC-4EB06DF49511}"/>
                </a:ext>
              </a:extLst>
            </p:cNvPr>
            <p:cNvCxnSpPr>
              <a:cxnSpLocks/>
            </p:cNvCxnSpPr>
            <p:nvPr/>
          </p:nvCxnSpPr>
          <p:spPr>
            <a:xfrm flipH="1">
              <a:off x="5457504" y="3972202"/>
              <a:ext cx="724609" cy="1447445"/>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8542596C-F143-BDB9-E47F-27B55B83DE33}"/>
                </a:ext>
              </a:extLst>
            </p:cNvPr>
            <p:cNvSpPr/>
            <p:nvPr/>
          </p:nvSpPr>
          <p:spPr>
            <a:xfrm>
              <a:off x="7540905" y="1844904"/>
              <a:ext cx="1393450" cy="580768"/>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Medicines</a:t>
              </a:r>
            </a:p>
          </p:txBody>
        </p:sp>
        <p:cxnSp>
          <p:nvCxnSpPr>
            <p:cNvPr id="77" name="Straight Arrow Connector 76">
              <a:extLst>
                <a:ext uri="{FF2B5EF4-FFF2-40B4-BE49-F238E27FC236}">
                  <a16:creationId xmlns:a16="http://schemas.microsoft.com/office/drawing/2014/main" id="{40B3F0AC-129E-5C02-B725-D792B79E8A61}"/>
                </a:ext>
              </a:extLst>
            </p:cNvPr>
            <p:cNvCxnSpPr>
              <a:cxnSpLocks/>
            </p:cNvCxnSpPr>
            <p:nvPr/>
          </p:nvCxnSpPr>
          <p:spPr>
            <a:xfrm>
              <a:off x="5997147" y="948471"/>
              <a:ext cx="2120590" cy="896433"/>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08E4816E-FEB7-EDD4-8034-CA788DBC583B}"/>
                </a:ext>
              </a:extLst>
            </p:cNvPr>
            <p:cNvSpPr/>
            <p:nvPr/>
          </p:nvSpPr>
          <p:spPr>
            <a:xfrm>
              <a:off x="7198400" y="3348382"/>
              <a:ext cx="1474679" cy="580768"/>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Pharma</a:t>
              </a:r>
            </a:p>
          </p:txBody>
        </p:sp>
        <p:sp>
          <p:nvSpPr>
            <p:cNvPr id="87" name="Rounded Rectangle 86">
              <a:extLst>
                <a:ext uri="{FF2B5EF4-FFF2-40B4-BE49-F238E27FC236}">
                  <a16:creationId xmlns:a16="http://schemas.microsoft.com/office/drawing/2014/main" id="{56F939D4-AE82-2521-B72E-301369A1616E}"/>
                </a:ext>
              </a:extLst>
            </p:cNvPr>
            <p:cNvSpPr/>
            <p:nvPr/>
          </p:nvSpPr>
          <p:spPr>
            <a:xfrm>
              <a:off x="6592268" y="4634834"/>
              <a:ext cx="1339292" cy="237424"/>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Delivery</a:t>
              </a:r>
            </a:p>
          </p:txBody>
        </p:sp>
        <p:sp>
          <p:nvSpPr>
            <p:cNvPr id="88" name="Rounded Rectangle 87">
              <a:extLst>
                <a:ext uri="{FF2B5EF4-FFF2-40B4-BE49-F238E27FC236}">
                  <a16:creationId xmlns:a16="http://schemas.microsoft.com/office/drawing/2014/main" id="{788C2291-9AE6-4E0C-B0F7-6B8F5C273E8F}"/>
                </a:ext>
              </a:extLst>
            </p:cNvPr>
            <p:cNvSpPr/>
            <p:nvPr/>
          </p:nvSpPr>
          <p:spPr>
            <a:xfrm>
              <a:off x="7509878" y="5094138"/>
              <a:ext cx="1339292" cy="237424"/>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Take Away</a:t>
              </a:r>
            </a:p>
          </p:txBody>
        </p:sp>
        <p:cxnSp>
          <p:nvCxnSpPr>
            <p:cNvPr id="89" name="Straight Arrow Connector 88">
              <a:extLst>
                <a:ext uri="{FF2B5EF4-FFF2-40B4-BE49-F238E27FC236}">
                  <a16:creationId xmlns:a16="http://schemas.microsoft.com/office/drawing/2014/main" id="{2A6AC46F-49C9-EF2A-4E21-838C11587412}"/>
                </a:ext>
              </a:extLst>
            </p:cNvPr>
            <p:cNvCxnSpPr>
              <a:cxnSpLocks/>
            </p:cNvCxnSpPr>
            <p:nvPr/>
          </p:nvCxnSpPr>
          <p:spPr>
            <a:xfrm>
              <a:off x="8406993" y="3941381"/>
              <a:ext cx="0" cy="1152757"/>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2FB1A05-05AC-659C-E61E-73490E685686}"/>
                </a:ext>
              </a:extLst>
            </p:cNvPr>
            <p:cNvCxnSpPr>
              <a:cxnSpLocks/>
            </p:cNvCxnSpPr>
            <p:nvPr/>
          </p:nvCxnSpPr>
          <p:spPr>
            <a:xfrm flipH="1">
              <a:off x="7769443" y="3941381"/>
              <a:ext cx="637550" cy="668485"/>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B9E4F9F-5B70-DE79-B815-7AE618001368}"/>
                </a:ext>
              </a:extLst>
            </p:cNvPr>
            <p:cNvCxnSpPr>
              <a:cxnSpLocks/>
            </p:cNvCxnSpPr>
            <p:nvPr/>
          </p:nvCxnSpPr>
          <p:spPr>
            <a:xfrm>
              <a:off x="8184960" y="2411823"/>
              <a:ext cx="0" cy="936559"/>
            </a:xfrm>
            <a:prstGeom prst="straightConnector1">
              <a:avLst/>
            </a:prstGeom>
            <a:solidFill>
              <a:schemeClr val="accent4">
                <a:lumMod val="40000"/>
                <a:lumOff val="60000"/>
              </a:schemeClr>
            </a:solidFill>
            <a:ln>
              <a:tailEnd type="triangle"/>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68BDD965-3476-A879-B4D3-37FA46FCFCF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1142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3A76-04CF-4F85-574B-8BF5B22A4A7A}"/>
              </a:ext>
            </a:extLst>
          </p:cNvPr>
          <p:cNvSpPr>
            <a:spLocks noGrp="1"/>
          </p:cNvSpPr>
          <p:nvPr>
            <p:ph type="title"/>
          </p:nvPr>
        </p:nvSpPr>
        <p:spPr>
          <a:xfrm>
            <a:off x="1474576" y="4192940"/>
            <a:ext cx="9144000" cy="2764028"/>
          </a:xfrm>
        </p:spPr>
        <p:txBody>
          <a:bodyPr vert="horz" lIns="91440" tIns="45720" rIns="91440" bIns="45720" rtlCol="0" anchor="ctr">
            <a:normAutofit/>
          </a:bodyPr>
          <a:lstStyle/>
          <a:p>
            <a:pPr algn="ctr"/>
            <a:r>
              <a:rPr lang="en-US" sz="4800"/>
              <a:t>Geo-Replication</a:t>
            </a:r>
            <a:endParaRPr lang="en-US"/>
          </a:p>
        </p:txBody>
      </p:sp>
      <p:pic>
        <p:nvPicPr>
          <p:cNvPr id="4" name="Picture 3" descr="A map of the world&#10;&#10;Description automatically generated">
            <a:extLst>
              <a:ext uri="{FF2B5EF4-FFF2-40B4-BE49-F238E27FC236}">
                <a16:creationId xmlns:a16="http://schemas.microsoft.com/office/drawing/2014/main" id="{2E9772AC-59DC-B4E2-8D16-B583725B96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47335" y="1094664"/>
            <a:ext cx="7772400" cy="3929919"/>
          </a:xfrm>
          <a:prstGeom prst="rect">
            <a:avLst/>
          </a:prstGeom>
        </p:spPr>
      </p:pic>
      <p:sp>
        <p:nvSpPr>
          <p:cNvPr id="5" name="TextBox 4">
            <a:extLst>
              <a:ext uri="{FF2B5EF4-FFF2-40B4-BE49-F238E27FC236}">
                <a16:creationId xmlns:a16="http://schemas.microsoft.com/office/drawing/2014/main" id="{FF675C15-7DDF-210B-C878-FF6117DEEB43}"/>
              </a:ext>
            </a:extLst>
          </p:cNvPr>
          <p:cNvSpPr txBox="1"/>
          <p:nvPr/>
        </p:nvSpPr>
        <p:spPr>
          <a:xfrm>
            <a:off x="9018373" y="6548360"/>
            <a:ext cx="2942968" cy="230832"/>
          </a:xfrm>
          <a:prstGeom prst="rect">
            <a:avLst/>
          </a:prstGeom>
          <a:noFill/>
        </p:spPr>
        <p:txBody>
          <a:bodyPr wrap="square" rtlCol="0">
            <a:spAutoFit/>
          </a:bodyPr>
          <a:lstStyle/>
          <a:p>
            <a:r>
              <a:rPr lang="en-US" sz="900">
                <a:hlinkClick r:id="rId3" tooltip="https://www.pngall.com/world-map-png/"/>
              </a:rPr>
              <a:t>This Photo</a:t>
            </a:r>
            <a:r>
              <a:rPr lang="en-US" sz="900"/>
              <a:t> by Unknown Author is licensed under </a:t>
            </a:r>
            <a:r>
              <a:rPr lang="en-US" sz="900">
                <a:hlinkClick r:id="rId4" tooltip="https://creativecommons.org/licenses/by-nc/3.0/"/>
              </a:rPr>
              <a:t>CC BY-NC</a:t>
            </a:r>
            <a:endParaRPr lang="en-US" sz="900"/>
          </a:p>
        </p:txBody>
      </p:sp>
      <p:sp>
        <p:nvSpPr>
          <p:cNvPr id="3" name="Footer Placeholder 2">
            <a:extLst>
              <a:ext uri="{FF2B5EF4-FFF2-40B4-BE49-F238E27FC236}">
                <a16:creationId xmlns:a16="http://schemas.microsoft.com/office/drawing/2014/main" id="{C4DEB2D8-E899-135A-C4EB-319BFE57B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CB144-C779-5CE8-94DE-0EE130B65B97}"/>
              </a:ext>
            </a:extLst>
          </p:cNvPr>
          <p:cNvSpPr>
            <a:spLocks noGrp="1"/>
          </p:cNvSpPr>
          <p:nvPr>
            <p:ph type="sldNum" sz="quarter" idx="12"/>
          </p:nvPr>
        </p:nvSpPr>
        <p:spPr/>
        <p:txBody>
          <a:bodyPr/>
          <a:lstStyle/>
          <a:p>
            <a:fld id="{00000000-1234-1234-1234-123412341234}" type="slidenum">
              <a:rPr lang="en" smtClean="0"/>
              <a:pPr/>
              <a:t>18</a:t>
            </a:fld>
            <a:endParaRPr lang="en"/>
          </a:p>
        </p:txBody>
      </p:sp>
    </p:spTree>
    <p:extLst>
      <p:ext uri="{BB962C8B-B14F-4D97-AF65-F5344CB8AC3E}">
        <p14:creationId xmlns:p14="http://schemas.microsoft.com/office/powerpoint/2010/main" val="4251288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954CB787-B143-6650-AA2B-C798E15B628F}"/>
              </a:ext>
            </a:extLst>
          </p:cNvPr>
          <p:cNvGrpSpPr/>
          <p:nvPr/>
        </p:nvGrpSpPr>
        <p:grpSpPr>
          <a:xfrm>
            <a:off x="274249" y="479502"/>
            <a:ext cx="4379756" cy="3485924"/>
            <a:chOff x="274249" y="479502"/>
            <a:chExt cx="4379756" cy="3485924"/>
          </a:xfrm>
        </p:grpSpPr>
        <p:sp>
          <p:nvSpPr>
            <p:cNvPr id="10" name="TextBox 9">
              <a:extLst>
                <a:ext uri="{FF2B5EF4-FFF2-40B4-BE49-F238E27FC236}">
                  <a16:creationId xmlns:a16="http://schemas.microsoft.com/office/drawing/2014/main" id="{2B9B0458-A066-F77C-2B1E-5E3D79AC29D5}"/>
                </a:ext>
              </a:extLst>
            </p:cNvPr>
            <p:cNvSpPr txBox="1"/>
            <p:nvPr/>
          </p:nvSpPr>
          <p:spPr>
            <a:xfrm>
              <a:off x="2392687" y="3565316"/>
              <a:ext cx="1213987" cy="400110"/>
            </a:xfrm>
            <a:prstGeom prst="rect">
              <a:avLst/>
            </a:prstGeom>
            <a:noFill/>
          </p:spPr>
          <p:txBody>
            <a:bodyPr wrap="none" rtlCol="0">
              <a:spAutoFit/>
            </a:bodyPr>
            <a:lstStyle/>
            <a:p>
              <a:r>
                <a:rPr lang="en-US" sz="2000">
                  <a:solidFill>
                    <a:schemeClr val="accent1"/>
                  </a:solidFill>
                </a:rPr>
                <a:t>Cluster- A</a:t>
              </a:r>
            </a:p>
          </p:txBody>
        </p:sp>
        <p:grpSp>
          <p:nvGrpSpPr>
            <p:cNvPr id="37" name="Group 36">
              <a:extLst>
                <a:ext uri="{FF2B5EF4-FFF2-40B4-BE49-F238E27FC236}">
                  <a16:creationId xmlns:a16="http://schemas.microsoft.com/office/drawing/2014/main" id="{29CFA044-C891-C559-2090-E5D805A838BD}"/>
                </a:ext>
              </a:extLst>
            </p:cNvPr>
            <p:cNvGrpSpPr/>
            <p:nvPr/>
          </p:nvGrpSpPr>
          <p:grpSpPr>
            <a:xfrm>
              <a:off x="274249" y="479502"/>
              <a:ext cx="4379756" cy="3482894"/>
              <a:chOff x="274249" y="479502"/>
              <a:chExt cx="4379756" cy="3482894"/>
            </a:xfrm>
          </p:grpSpPr>
          <p:sp>
            <p:nvSpPr>
              <p:cNvPr id="16" name="Rounded Rectangle 15">
                <a:extLst>
                  <a:ext uri="{FF2B5EF4-FFF2-40B4-BE49-F238E27FC236}">
                    <a16:creationId xmlns:a16="http://schemas.microsoft.com/office/drawing/2014/main" id="{79D58777-5051-5D2F-6C6A-479C3021080E}"/>
                  </a:ext>
                </a:extLst>
              </p:cNvPr>
              <p:cNvSpPr/>
              <p:nvPr/>
            </p:nvSpPr>
            <p:spPr>
              <a:xfrm>
                <a:off x="2247689" y="479502"/>
                <a:ext cx="2406316" cy="3482894"/>
              </a:xfrm>
              <a:prstGeom prst="roundRect">
                <a:avLst/>
              </a:prstGeom>
              <a:noFill/>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7233715-61EF-542B-BCD6-B64D81F422BB}"/>
                  </a:ext>
                </a:extLst>
              </p:cNvPr>
              <p:cNvSpPr/>
              <p:nvPr/>
            </p:nvSpPr>
            <p:spPr>
              <a:xfrm>
                <a:off x="292643" y="1076445"/>
                <a:ext cx="1724527" cy="601579"/>
              </a:xfrm>
              <a:prstGeom prst="roundRect">
                <a:avLst/>
              </a:prstGeom>
              <a:gradFill flip="none" rotWithShape="1">
                <a:gsLst>
                  <a:gs pos="0">
                    <a:schemeClr val="accent1">
                      <a:lumMod val="5000"/>
                      <a:lumOff val="95000"/>
                    </a:schemeClr>
                  </a:gs>
                  <a:gs pos="93000">
                    <a:schemeClr val="accent1">
                      <a:lumMod val="45000"/>
                      <a:lumOff val="55000"/>
                    </a:schemeClr>
                  </a:gs>
                  <a:gs pos="95000">
                    <a:schemeClr val="accent1">
                      <a:lumMod val="45000"/>
                      <a:lumOff val="55000"/>
                    </a:schemeClr>
                  </a:gs>
                  <a:gs pos="100000">
                    <a:schemeClr val="accent1">
                      <a:lumMod val="30000"/>
                      <a:lumOff val="70000"/>
                    </a:schemeClr>
                  </a:gs>
                </a:gsLst>
                <a:lin ang="5400000" scaled="1"/>
                <a:tileRect/>
              </a:gra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Producer</a:t>
                </a:r>
              </a:p>
              <a:p>
                <a:pPr algn="ctr"/>
                <a:r>
                  <a:rPr lang="en-US" b="1" i="1">
                    <a:solidFill>
                      <a:schemeClr val="tx1"/>
                    </a:solidFill>
                  </a:rPr>
                  <a:t>P1</a:t>
                </a:r>
              </a:p>
            </p:txBody>
          </p:sp>
          <p:sp>
            <p:nvSpPr>
              <p:cNvPr id="5" name="Rectangle: Rounded Corners 4">
                <a:extLst>
                  <a:ext uri="{FF2B5EF4-FFF2-40B4-BE49-F238E27FC236}">
                    <a16:creationId xmlns:a16="http://schemas.microsoft.com/office/drawing/2014/main" id="{04E285ED-C6CD-9FF2-D971-8C9894B4D59F}"/>
                  </a:ext>
                </a:extLst>
              </p:cNvPr>
              <p:cNvSpPr/>
              <p:nvPr/>
            </p:nvSpPr>
            <p:spPr>
              <a:xfrm>
                <a:off x="274249" y="2633577"/>
                <a:ext cx="1724527" cy="601579"/>
              </a:xfrm>
              <a:prstGeom prst="roundRect">
                <a:avLst/>
              </a:prstGeom>
              <a:gradFill flip="none" rotWithShape="1">
                <a:gsLst>
                  <a:gs pos="0">
                    <a:schemeClr val="accent1">
                      <a:lumMod val="5000"/>
                      <a:lumOff val="95000"/>
                    </a:schemeClr>
                  </a:gs>
                  <a:gs pos="93000">
                    <a:schemeClr val="accent1">
                      <a:lumMod val="45000"/>
                      <a:lumOff val="55000"/>
                    </a:schemeClr>
                  </a:gs>
                  <a:gs pos="95000">
                    <a:schemeClr val="accent1">
                      <a:lumMod val="45000"/>
                      <a:lumOff val="55000"/>
                    </a:schemeClr>
                  </a:gs>
                  <a:gs pos="100000">
                    <a:schemeClr val="accent1">
                      <a:lumMod val="30000"/>
                      <a:lumOff val="70000"/>
                    </a:schemeClr>
                  </a:gs>
                </a:gsLst>
                <a:lin ang="5400000" scaled="1"/>
                <a:tileRect/>
              </a:gra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Consumer</a:t>
                </a:r>
              </a:p>
              <a:p>
                <a:pPr algn="ctr"/>
                <a:r>
                  <a:rPr lang="en-US" b="1" i="1">
                    <a:solidFill>
                      <a:schemeClr val="tx1"/>
                    </a:solidFill>
                  </a:rPr>
                  <a:t>C1</a:t>
                </a:r>
              </a:p>
            </p:txBody>
          </p:sp>
          <p:sp>
            <p:nvSpPr>
              <p:cNvPr id="6" name="Rectangle: Rounded Corners 5">
                <a:extLst>
                  <a:ext uri="{FF2B5EF4-FFF2-40B4-BE49-F238E27FC236}">
                    <a16:creationId xmlns:a16="http://schemas.microsoft.com/office/drawing/2014/main" id="{93BA5E67-9ED9-09FA-474E-D51D770265CE}"/>
                  </a:ext>
                </a:extLst>
              </p:cNvPr>
              <p:cNvSpPr/>
              <p:nvPr/>
            </p:nvSpPr>
            <p:spPr>
              <a:xfrm>
                <a:off x="2618663" y="933817"/>
                <a:ext cx="1664368" cy="882314"/>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Topic</a:t>
                </a:r>
              </a:p>
              <a:p>
                <a:pPr algn="ctr"/>
                <a:r>
                  <a:rPr lang="en-US" b="1" i="1">
                    <a:solidFill>
                      <a:schemeClr val="tx1"/>
                    </a:solidFill>
                  </a:rPr>
                  <a:t>T1</a:t>
                </a:r>
              </a:p>
            </p:txBody>
          </p:sp>
          <p:sp>
            <p:nvSpPr>
              <p:cNvPr id="7" name="Rectangle: Rounded Corners 6">
                <a:extLst>
                  <a:ext uri="{FF2B5EF4-FFF2-40B4-BE49-F238E27FC236}">
                    <a16:creationId xmlns:a16="http://schemas.microsoft.com/office/drawing/2014/main" id="{757723E8-D0BF-5CBC-7242-62DEC47E8D56}"/>
                  </a:ext>
                </a:extLst>
              </p:cNvPr>
              <p:cNvSpPr/>
              <p:nvPr/>
            </p:nvSpPr>
            <p:spPr>
              <a:xfrm>
                <a:off x="2618663" y="2493209"/>
                <a:ext cx="1664368" cy="882314"/>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Subscription </a:t>
                </a:r>
              </a:p>
              <a:p>
                <a:pPr algn="ctr"/>
                <a:r>
                  <a:rPr lang="en-US" b="1" i="1">
                    <a:solidFill>
                      <a:schemeClr val="tx1"/>
                    </a:solidFill>
                  </a:rPr>
                  <a:t>S1</a:t>
                </a:r>
              </a:p>
            </p:txBody>
          </p:sp>
          <p:sp>
            <p:nvSpPr>
              <p:cNvPr id="28" name="Right Arrow 27">
                <a:extLst>
                  <a:ext uri="{FF2B5EF4-FFF2-40B4-BE49-F238E27FC236}">
                    <a16:creationId xmlns:a16="http://schemas.microsoft.com/office/drawing/2014/main" id="{2CC7550F-FC30-C68D-FD26-BF3ACFDC9D7E}"/>
                  </a:ext>
                </a:extLst>
              </p:cNvPr>
              <p:cNvSpPr/>
              <p:nvPr/>
            </p:nvSpPr>
            <p:spPr>
              <a:xfrm>
                <a:off x="2037312" y="1248013"/>
                <a:ext cx="584870" cy="258441"/>
              </a:xfrm>
              <a:prstGeom prst="rightArrow">
                <a:avLst/>
              </a:prstGeom>
              <a:solidFill>
                <a:schemeClr val="accent2">
                  <a:lumMod val="20000"/>
                  <a:lumOff val="8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C211012-5EEE-B480-4065-CD9DA9FA462E}"/>
                  </a:ext>
                </a:extLst>
              </p:cNvPr>
              <p:cNvSpPr/>
              <p:nvPr/>
            </p:nvSpPr>
            <p:spPr>
              <a:xfrm rot="10800000">
                <a:off x="1993903" y="2825370"/>
                <a:ext cx="624759" cy="258442"/>
              </a:xfrm>
              <a:prstGeom prst="rightArrow">
                <a:avLst/>
              </a:prstGeom>
              <a:solidFill>
                <a:schemeClr val="accent2">
                  <a:lumMod val="20000"/>
                  <a:lumOff val="8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F1F1FCCF-F8DA-E4B7-D033-4C4B1598A81F}"/>
                  </a:ext>
                </a:extLst>
              </p:cNvPr>
              <p:cNvSpPr/>
              <p:nvPr/>
            </p:nvSpPr>
            <p:spPr>
              <a:xfrm>
                <a:off x="3307080" y="1816131"/>
                <a:ext cx="299594" cy="677078"/>
              </a:xfrm>
              <a:prstGeom prst="downArrow">
                <a:avLst/>
              </a:prstGeom>
              <a:solidFill>
                <a:srgbClr val="FAF7EB"/>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a:extLst>
              <a:ext uri="{FF2B5EF4-FFF2-40B4-BE49-F238E27FC236}">
                <a16:creationId xmlns:a16="http://schemas.microsoft.com/office/drawing/2014/main" id="{7C4D2623-062D-21F8-9400-B72543CFDA78}"/>
              </a:ext>
            </a:extLst>
          </p:cNvPr>
          <p:cNvGrpSpPr/>
          <p:nvPr/>
        </p:nvGrpSpPr>
        <p:grpSpPr>
          <a:xfrm>
            <a:off x="4283031" y="479498"/>
            <a:ext cx="7634720" cy="3485928"/>
            <a:chOff x="4283031" y="479498"/>
            <a:chExt cx="7634720" cy="3485928"/>
          </a:xfrm>
        </p:grpSpPr>
        <p:sp>
          <p:nvSpPr>
            <p:cNvPr id="11" name="TextBox 10">
              <a:extLst>
                <a:ext uri="{FF2B5EF4-FFF2-40B4-BE49-F238E27FC236}">
                  <a16:creationId xmlns:a16="http://schemas.microsoft.com/office/drawing/2014/main" id="{D0EA66CB-5F3C-185F-1FAB-D0252F715885}"/>
                </a:ext>
              </a:extLst>
            </p:cNvPr>
            <p:cNvSpPr txBox="1"/>
            <p:nvPr/>
          </p:nvSpPr>
          <p:spPr>
            <a:xfrm>
              <a:off x="8646031" y="3565316"/>
              <a:ext cx="1183016" cy="400110"/>
            </a:xfrm>
            <a:prstGeom prst="rect">
              <a:avLst/>
            </a:prstGeom>
            <a:noFill/>
          </p:spPr>
          <p:txBody>
            <a:bodyPr wrap="none" rtlCol="0">
              <a:spAutoFit/>
            </a:bodyPr>
            <a:lstStyle>
              <a:defPPr>
                <a:defRPr lang="en-US"/>
              </a:defPPr>
              <a:lvl1pPr>
                <a:defRPr sz="2000">
                  <a:solidFill>
                    <a:schemeClr val="accent1"/>
                  </a:solidFill>
                </a:defRPr>
              </a:lvl1pPr>
            </a:lstStyle>
            <a:p>
              <a:r>
                <a:rPr lang="en-US"/>
                <a:t>Cluster- B</a:t>
              </a:r>
            </a:p>
          </p:txBody>
        </p:sp>
        <p:grpSp>
          <p:nvGrpSpPr>
            <p:cNvPr id="38" name="Group 37">
              <a:extLst>
                <a:ext uri="{FF2B5EF4-FFF2-40B4-BE49-F238E27FC236}">
                  <a16:creationId xmlns:a16="http://schemas.microsoft.com/office/drawing/2014/main" id="{F00E9435-51AE-5764-05AB-FD4AC60D0ABB}"/>
                </a:ext>
              </a:extLst>
            </p:cNvPr>
            <p:cNvGrpSpPr/>
            <p:nvPr/>
          </p:nvGrpSpPr>
          <p:grpSpPr>
            <a:xfrm>
              <a:off x="4283031" y="479498"/>
              <a:ext cx="7634720" cy="3482898"/>
              <a:chOff x="4283031" y="479498"/>
              <a:chExt cx="7634720" cy="3482898"/>
            </a:xfrm>
          </p:grpSpPr>
          <p:sp>
            <p:nvSpPr>
              <p:cNvPr id="14" name="Rectangle: Rounded Corners 13">
                <a:extLst>
                  <a:ext uri="{FF2B5EF4-FFF2-40B4-BE49-F238E27FC236}">
                    <a16:creationId xmlns:a16="http://schemas.microsoft.com/office/drawing/2014/main" id="{25E3F788-5D3B-A852-7EA9-2D9257EAEF0C}"/>
                  </a:ext>
                </a:extLst>
              </p:cNvPr>
              <p:cNvSpPr/>
              <p:nvPr/>
            </p:nvSpPr>
            <p:spPr>
              <a:xfrm>
                <a:off x="10193223" y="1045928"/>
                <a:ext cx="1724527" cy="601579"/>
              </a:xfrm>
              <a:prstGeom prst="roundRect">
                <a:avLst/>
              </a:prstGeom>
              <a:gradFill flip="none" rotWithShape="1">
                <a:gsLst>
                  <a:gs pos="0">
                    <a:schemeClr val="accent1">
                      <a:lumMod val="5000"/>
                      <a:lumOff val="95000"/>
                    </a:schemeClr>
                  </a:gs>
                  <a:gs pos="93000">
                    <a:schemeClr val="accent1">
                      <a:lumMod val="45000"/>
                      <a:lumOff val="55000"/>
                    </a:schemeClr>
                  </a:gs>
                  <a:gs pos="95000">
                    <a:schemeClr val="accent1">
                      <a:lumMod val="45000"/>
                      <a:lumOff val="55000"/>
                    </a:schemeClr>
                  </a:gs>
                  <a:gs pos="100000">
                    <a:schemeClr val="accent1">
                      <a:lumMod val="30000"/>
                      <a:lumOff val="70000"/>
                    </a:schemeClr>
                  </a:gs>
                </a:gsLst>
                <a:lin ang="5400000" scaled="1"/>
                <a:tileRect/>
              </a:gra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Producer</a:t>
                </a:r>
              </a:p>
              <a:p>
                <a:pPr algn="ctr"/>
                <a:r>
                  <a:rPr lang="en-US" b="1" i="1">
                    <a:solidFill>
                      <a:schemeClr val="tx1"/>
                    </a:solidFill>
                  </a:rPr>
                  <a:t>P2</a:t>
                </a:r>
              </a:p>
            </p:txBody>
          </p:sp>
          <p:sp>
            <p:nvSpPr>
              <p:cNvPr id="15" name="Rectangle: Rounded Corners 14">
                <a:extLst>
                  <a:ext uri="{FF2B5EF4-FFF2-40B4-BE49-F238E27FC236}">
                    <a16:creationId xmlns:a16="http://schemas.microsoft.com/office/drawing/2014/main" id="{A4ADAD40-61B2-7BF3-8B5C-DA9880739D09}"/>
                  </a:ext>
                </a:extLst>
              </p:cNvPr>
              <p:cNvSpPr/>
              <p:nvPr/>
            </p:nvSpPr>
            <p:spPr>
              <a:xfrm>
                <a:off x="10193224" y="2633577"/>
                <a:ext cx="1724527" cy="601579"/>
              </a:xfrm>
              <a:prstGeom prst="roundRect">
                <a:avLst/>
              </a:prstGeom>
              <a:gradFill flip="none" rotWithShape="1">
                <a:gsLst>
                  <a:gs pos="0">
                    <a:schemeClr val="accent1">
                      <a:lumMod val="5000"/>
                      <a:lumOff val="95000"/>
                    </a:schemeClr>
                  </a:gs>
                  <a:gs pos="93000">
                    <a:schemeClr val="accent1">
                      <a:lumMod val="45000"/>
                      <a:lumOff val="55000"/>
                    </a:schemeClr>
                  </a:gs>
                  <a:gs pos="95000">
                    <a:schemeClr val="accent1">
                      <a:lumMod val="45000"/>
                      <a:lumOff val="55000"/>
                    </a:schemeClr>
                  </a:gs>
                  <a:gs pos="100000">
                    <a:schemeClr val="accent1">
                      <a:lumMod val="30000"/>
                      <a:lumOff val="70000"/>
                    </a:schemeClr>
                  </a:gs>
                </a:gsLst>
                <a:lin ang="5400000" scaled="1"/>
                <a:tileRect/>
              </a:gra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Consumer</a:t>
                </a:r>
              </a:p>
              <a:p>
                <a:pPr algn="ctr"/>
                <a:r>
                  <a:rPr lang="en-US" b="1" i="1">
                    <a:solidFill>
                      <a:schemeClr val="tx1"/>
                    </a:solidFill>
                  </a:rPr>
                  <a:t>C2</a:t>
                </a:r>
              </a:p>
            </p:txBody>
          </p:sp>
          <p:sp>
            <p:nvSpPr>
              <p:cNvPr id="19" name="Arrow: Left-Right 18">
                <a:extLst>
                  <a:ext uri="{FF2B5EF4-FFF2-40B4-BE49-F238E27FC236}">
                    <a16:creationId xmlns:a16="http://schemas.microsoft.com/office/drawing/2014/main" id="{69E1A3FF-A889-0B06-AD45-EEB25B94293D}"/>
                  </a:ext>
                </a:extLst>
              </p:cNvPr>
              <p:cNvSpPr/>
              <p:nvPr/>
            </p:nvSpPr>
            <p:spPr>
              <a:xfrm>
                <a:off x="4283031" y="1244792"/>
                <a:ext cx="3622597" cy="283646"/>
              </a:xfrm>
              <a:prstGeom prst="leftRightArrow">
                <a:avLst/>
              </a:prstGeom>
              <a:solidFill>
                <a:srgbClr val="FAF7EB"/>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5C67568-557F-019E-D118-94C1A9FEE14D}"/>
                  </a:ext>
                </a:extLst>
              </p:cNvPr>
              <p:cNvSpPr/>
              <p:nvPr/>
            </p:nvSpPr>
            <p:spPr>
              <a:xfrm>
                <a:off x="7514512" y="479498"/>
                <a:ext cx="2406316" cy="3482898"/>
              </a:xfrm>
              <a:prstGeom prst="roundRect">
                <a:avLst/>
              </a:prstGeom>
              <a:noFill/>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Rounded Corners 5">
                <a:extLst>
                  <a:ext uri="{FF2B5EF4-FFF2-40B4-BE49-F238E27FC236}">
                    <a16:creationId xmlns:a16="http://schemas.microsoft.com/office/drawing/2014/main" id="{9E3C7616-B782-E60F-0221-AD8476C19329}"/>
                  </a:ext>
                </a:extLst>
              </p:cNvPr>
              <p:cNvSpPr/>
              <p:nvPr/>
            </p:nvSpPr>
            <p:spPr>
              <a:xfrm>
                <a:off x="7885486" y="933817"/>
                <a:ext cx="1664368" cy="882314"/>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Topic</a:t>
                </a:r>
              </a:p>
              <a:p>
                <a:pPr algn="ctr"/>
                <a:r>
                  <a:rPr lang="en-US" b="1" i="1">
                    <a:solidFill>
                      <a:schemeClr val="tx1"/>
                    </a:solidFill>
                  </a:rPr>
                  <a:t>T1</a:t>
                </a:r>
              </a:p>
            </p:txBody>
          </p:sp>
          <p:sp>
            <p:nvSpPr>
              <p:cNvPr id="22" name="Rectangle: Rounded Corners 6">
                <a:extLst>
                  <a:ext uri="{FF2B5EF4-FFF2-40B4-BE49-F238E27FC236}">
                    <a16:creationId xmlns:a16="http://schemas.microsoft.com/office/drawing/2014/main" id="{8084E45E-2DBA-D08E-01C4-3C972192EB36}"/>
                  </a:ext>
                </a:extLst>
              </p:cNvPr>
              <p:cNvSpPr/>
              <p:nvPr/>
            </p:nvSpPr>
            <p:spPr>
              <a:xfrm>
                <a:off x="7908969" y="2498439"/>
                <a:ext cx="1664368" cy="882314"/>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Subscription </a:t>
                </a:r>
              </a:p>
              <a:p>
                <a:pPr algn="ctr"/>
                <a:r>
                  <a:rPr lang="en-US" b="1" i="1">
                    <a:solidFill>
                      <a:schemeClr val="tx1"/>
                    </a:solidFill>
                  </a:rPr>
                  <a:t>S1</a:t>
                </a:r>
              </a:p>
            </p:txBody>
          </p:sp>
          <p:sp>
            <p:nvSpPr>
              <p:cNvPr id="32" name="Down Arrow 31">
                <a:extLst>
                  <a:ext uri="{FF2B5EF4-FFF2-40B4-BE49-F238E27FC236}">
                    <a16:creationId xmlns:a16="http://schemas.microsoft.com/office/drawing/2014/main" id="{3C6B7485-C91A-20EF-930D-F7854D39B291}"/>
                  </a:ext>
                </a:extLst>
              </p:cNvPr>
              <p:cNvSpPr/>
              <p:nvPr/>
            </p:nvSpPr>
            <p:spPr>
              <a:xfrm>
                <a:off x="8563499" y="1816131"/>
                <a:ext cx="299594" cy="677078"/>
              </a:xfrm>
              <a:prstGeom prst="downArrow">
                <a:avLst/>
              </a:prstGeom>
              <a:solidFill>
                <a:srgbClr val="FAF7EB"/>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5010162F-2D9D-7B04-516C-FA7050C896FB}"/>
                  </a:ext>
                </a:extLst>
              </p:cNvPr>
              <p:cNvSpPr/>
              <p:nvPr/>
            </p:nvSpPr>
            <p:spPr>
              <a:xfrm>
                <a:off x="9589960" y="2825372"/>
                <a:ext cx="584870" cy="258441"/>
              </a:xfrm>
              <a:prstGeom prst="rightArrow">
                <a:avLst/>
              </a:prstGeom>
              <a:solidFill>
                <a:schemeClr val="accent2">
                  <a:lumMod val="20000"/>
                  <a:lumOff val="8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00712B04-C420-6FCE-4E82-E73B6AEB0992}"/>
                  </a:ext>
                </a:extLst>
              </p:cNvPr>
              <p:cNvSpPr/>
              <p:nvPr/>
            </p:nvSpPr>
            <p:spPr>
              <a:xfrm rot="10800000">
                <a:off x="9550071" y="1257394"/>
                <a:ext cx="624759" cy="258442"/>
              </a:xfrm>
              <a:prstGeom prst="rightArrow">
                <a:avLst/>
              </a:prstGeom>
              <a:solidFill>
                <a:schemeClr val="accent2">
                  <a:lumMod val="20000"/>
                  <a:lumOff val="8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 name="Group 38">
            <a:extLst>
              <a:ext uri="{FF2B5EF4-FFF2-40B4-BE49-F238E27FC236}">
                <a16:creationId xmlns:a16="http://schemas.microsoft.com/office/drawing/2014/main" id="{C83A9254-EA5A-0E7A-740E-286581315B1E}"/>
              </a:ext>
            </a:extLst>
          </p:cNvPr>
          <p:cNvGrpSpPr/>
          <p:nvPr/>
        </p:nvGrpSpPr>
        <p:grpSpPr>
          <a:xfrm>
            <a:off x="2816169" y="1431048"/>
            <a:ext cx="4610155" cy="4606534"/>
            <a:chOff x="2816169" y="1431048"/>
            <a:chExt cx="4610155" cy="4606534"/>
          </a:xfrm>
        </p:grpSpPr>
        <p:sp>
          <p:nvSpPr>
            <p:cNvPr id="18" name="Rounded Rectangle 17">
              <a:extLst>
                <a:ext uri="{FF2B5EF4-FFF2-40B4-BE49-F238E27FC236}">
                  <a16:creationId xmlns:a16="http://schemas.microsoft.com/office/drawing/2014/main" id="{956B75E4-6315-1729-7E0D-DF26FEF72C70}"/>
                </a:ext>
              </a:extLst>
            </p:cNvPr>
            <p:cNvSpPr/>
            <p:nvPr/>
          </p:nvSpPr>
          <p:spPr>
            <a:xfrm>
              <a:off x="4881431" y="4281504"/>
              <a:ext cx="2544893" cy="1756078"/>
            </a:xfrm>
            <a:prstGeom prst="round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3DB36C1-2284-A5D6-F74A-7A7F5A86C4E9}"/>
                </a:ext>
              </a:extLst>
            </p:cNvPr>
            <p:cNvSpPr/>
            <p:nvPr/>
          </p:nvSpPr>
          <p:spPr>
            <a:xfrm>
              <a:off x="2816169" y="4813173"/>
              <a:ext cx="1837836" cy="689409"/>
            </a:xfrm>
            <a:prstGeom prst="roundRect">
              <a:avLst/>
            </a:prstGeom>
            <a:gradFill flip="none" rotWithShape="1">
              <a:gsLst>
                <a:gs pos="0">
                  <a:schemeClr val="accent1">
                    <a:lumMod val="5000"/>
                    <a:lumOff val="95000"/>
                  </a:schemeClr>
                </a:gs>
                <a:gs pos="93000">
                  <a:schemeClr val="accent1">
                    <a:lumMod val="45000"/>
                    <a:lumOff val="55000"/>
                  </a:schemeClr>
                </a:gs>
                <a:gs pos="95000">
                  <a:schemeClr val="accent1">
                    <a:lumMod val="45000"/>
                    <a:lumOff val="55000"/>
                  </a:schemeClr>
                </a:gs>
                <a:gs pos="100000">
                  <a:schemeClr val="accent1">
                    <a:lumMod val="30000"/>
                    <a:lumOff val="70000"/>
                  </a:schemeClr>
                </a:gs>
              </a:gsLst>
              <a:lin ang="5400000" scaled="1"/>
              <a:tileRect/>
            </a:gra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Producer</a:t>
              </a:r>
            </a:p>
            <a:p>
              <a:pPr algn="ctr"/>
              <a:r>
                <a:rPr lang="en-US" b="1" i="1">
                  <a:solidFill>
                    <a:schemeClr val="tx1"/>
                  </a:solidFill>
                </a:rPr>
                <a:t>P3</a:t>
              </a:r>
            </a:p>
          </p:txBody>
        </p:sp>
        <p:sp>
          <p:nvSpPr>
            <p:cNvPr id="13" name="Rectangle: Rounded Corners 12">
              <a:extLst>
                <a:ext uri="{FF2B5EF4-FFF2-40B4-BE49-F238E27FC236}">
                  <a16:creationId xmlns:a16="http://schemas.microsoft.com/office/drawing/2014/main" id="{0B747822-9D3C-2C0D-C293-3AF3F039CCE4}"/>
                </a:ext>
              </a:extLst>
            </p:cNvPr>
            <p:cNvSpPr/>
            <p:nvPr/>
          </p:nvSpPr>
          <p:spPr>
            <a:xfrm>
              <a:off x="5220824" y="4653801"/>
              <a:ext cx="1911684" cy="882315"/>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Topic</a:t>
              </a:r>
            </a:p>
            <a:p>
              <a:pPr algn="ctr"/>
              <a:r>
                <a:rPr lang="en-US" b="1" i="1">
                  <a:solidFill>
                    <a:schemeClr val="tx1"/>
                  </a:solidFill>
                </a:rPr>
                <a:t>T2</a:t>
              </a:r>
            </a:p>
          </p:txBody>
        </p:sp>
        <p:sp>
          <p:nvSpPr>
            <p:cNvPr id="20" name="TextBox 19">
              <a:extLst>
                <a:ext uri="{FF2B5EF4-FFF2-40B4-BE49-F238E27FC236}">
                  <a16:creationId xmlns:a16="http://schemas.microsoft.com/office/drawing/2014/main" id="{935B4140-C5B1-D51A-EC17-0230E2F4A286}"/>
                </a:ext>
              </a:extLst>
            </p:cNvPr>
            <p:cNvSpPr txBox="1"/>
            <p:nvPr/>
          </p:nvSpPr>
          <p:spPr>
            <a:xfrm>
              <a:off x="6207858" y="5637472"/>
              <a:ext cx="1162178" cy="400110"/>
            </a:xfrm>
            <a:prstGeom prst="rect">
              <a:avLst/>
            </a:prstGeom>
            <a:noFill/>
          </p:spPr>
          <p:txBody>
            <a:bodyPr wrap="none" rtlCol="0">
              <a:spAutoFit/>
            </a:bodyPr>
            <a:lstStyle/>
            <a:p>
              <a:r>
                <a:rPr lang="en-US" sz="2000">
                  <a:solidFill>
                    <a:schemeClr val="accent1"/>
                  </a:solidFill>
                </a:rPr>
                <a:t>Cluster-</a:t>
              </a:r>
              <a:r>
                <a:rPr lang="en-US">
                  <a:solidFill>
                    <a:schemeClr val="accent1"/>
                  </a:solidFill>
                </a:rPr>
                <a:t> C</a:t>
              </a:r>
            </a:p>
          </p:txBody>
        </p:sp>
        <p:sp>
          <p:nvSpPr>
            <p:cNvPr id="24" name="Arrow: Left-Right 18">
              <a:extLst>
                <a:ext uri="{FF2B5EF4-FFF2-40B4-BE49-F238E27FC236}">
                  <a16:creationId xmlns:a16="http://schemas.microsoft.com/office/drawing/2014/main" id="{C57FB33A-9D20-4941-CC4C-8EB7E61434C3}"/>
                </a:ext>
              </a:extLst>
            </p:cNvPr>
            <p:cNvSpPr/>
            <p:nvPr/>
          </p:nvSpPr>
          <p:spPr>
            <a:xfrm rot="3138190">
              <a:off x="3257052" y="3116483"/>
              <a:ext cx="3579182" cy="237347"/>
            </a:xfrm>
            <a:prstGeom prst="leftRightArrow">
              <a:avLst/>
            </a:prstGeom>
            <a:solidFill>
              <a:srgbClr val="FAF7EB"/>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Left-Right 18">
              <a:extLst>
                <a:ext uri="{FF2B5EF4-FFF2-40B4-BE49-F238E27FC236}">
                  <a16:creationId xmlns:a16="http://schemas.microsoft.com/office/drawing/2014/main" id="{861596D2-C9A2-607C-0032-8685DCB42462}"/>
                </a:ext>
              </a:extLst>
            </p:cNvPr>
            <p:cNvSpPr/>
            <p:nvPr/>
          </p:nvSpPr>
          <p:spPr>
            <a:xfrm rot="7611369">
              <a:off x="5517968" y="3101965"/>
              <a:ext cx="3579182" cy="237347"/>
            </a:xfrm>
            <a:prstGeom prst="leftRightArrow">
              <a:avLst/>
            </a:prstGeom>
            <a:solidFill>
              <a:srgbClr val="FAF7EB"/>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87EA0BC0-D2DF-6034-4856-A2010C880E3D}"/>
                </a:ext>
              </a:extLst>
            </p:cNvPr>
            <p:cNvSpPr/>
            <p:nvPr/>
          </p:nvSpPr>
          <p:spPr>
            <a:xfrm>
              <a:off x="4659405" y="5000713"/>
              <a:ext cx="584870" cy="258441"/>
            </a:xfrm>
            <a:prstGeom prst="rightArrow">
              <a:avLst/>
            </a:prstGeom>
            <a:solidFill>
              <a:schemeClr val="accent2">
                <a:lumMod val="20000"/>
                <a:lumOff val="8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E88767D0-0DB5-3C5E-62C3-5C1D06C42C18}"/>
              </a:ext>
            </a:extLst>
          </p:cNvPr>
          <p:cNvSpPr txBox="1"/>
          <p:nvPr/>
        </p:nvSpPr>
        <p:spPr>
          <a:xfrm>
            <a:off x="7202080" y="6642556"/>
            <a:ext cx="6171099" cy="338554"/>
          </a:xfrm>
          <a:prstGeom prst="rect">
            <a:avLst/>
          </a:prstGeom>
          <a:noFill/>
        </p:spPr>
        <p:txBody>
          <a:bodyPr wrap="square" rtlCol="0">
            <a:spAutoFit/>
          </a:bodyPr>
          <a:lstStyle/>
          <a:p>
            <a:r>
              <a:rPr lang="en-US" sz="800" err="1"/>
              <a:t>Pcture</a:t>
            </a:r>
            <a:r>
              <a:rPr lang="en-US" sz="800"/>
              <a:t> Credits - </a:t>
            </a:r>
            <a:r>
              <a:rPr lang="en-US" sz="800">
                <a:hlinkClick r:id="rId2"/>
              </a:rPr>
              <a:t>https://pulsar.apache.org/assets/images/geo-replication-34036a887215513a9173d150f92e093e.png</a:t>
            </a:r>
            <a:endParaRPr lang="en-US" sz="800"/>
          </a:p>
          <a:p>
            <a:endParaRPr lang="en-US" sz="800"/>
          </a:p>
        </p:txBody>
      </p:sp>
      <p:sp>
        <p:nvSpPr>
          <p:cNvPr id="2" name="TextBox 1">
            <a:extLst>
              <a:ext uri="{FF2B5EF4-FFF2-40B4-BE49-F238E27FC236}">
                <a16:creationId xmlns:a16="http://schemas.microsoft.com/office/drawing/2014/main" id="{824CE623-CBE0-8841-A469-F4699859C93F}"/>
              </a:ext>
            </a:extLst>
          </p:cNvPr>
          <p:cNvSpPr txBox="1"/>
          <p:nvPr/>
        </p:nvSpPr>
        <p:spPr>
          <a:xfrm>
            <a:off x="2821036" y="181422"/>
            <a:ext cx="1037400" cy="369332"/>
          </a:xfrm>
          <a:prstGeom prst="rect">
            <a:avLst/>
          </a:prstGeom>
          <a:noFill/>
        </p:spPr>
        <p:txBody>
          <a:bodyPr wrap="none" rtlCol="0">
            <a:spAutoFit/>
          </a:bodyPr>
          <a:lstStyle/>
          <a:p>
            <a:r>
              <a:rPr lang="en-US"/>
              <a:t>us-east-1</a:t>
            </a:r>
          </a:p>
        </p:txBody>
      </p:sp>
      <p:sp>
        <p:nvSpPr>
          <p:cNvPr id="9" name="TextBox 8">
            <a:extLst>
              <a:ext uri="{FF2B5EF4-FFF2-40B4-BE49-F238E27FC236}">
                <a16:creationId xmlns:a16="http://schemas.microsoft.com/office/drawing/2014/main" id="{8B130132-8FD7-6FC3-28F0-72151C222E0C}"/>
              </a:ext>
            </a:extLst>
          </p:cNvPr>
          <p:cNvSpPr txBox="1"/>
          <p:nvPr/>
        </p:nvSpPr>
        <p:spPr>
          <a:xfrm>
            <a:off x="8281114" y="192780"/>
            <a:ext cx="1089850" cy="369332"/>
          </a:xfrm>
          <a:prstGeom prst="rect">
            <a:avLst/>
          </a:prstGeom>
          <a:noFill/>
        </p:spPr>
        <p:txBody>
          <a:bodyPr wrap="none" rtlCol="0">
            <a:spAutoFit/>
          </a:bodyPr>
          <a:lstStyle/>
          <a:p>
            <a:r>
              <a:rPr lang="en-US"/>
              <a:t>us-west-1</a:t>
            </a:r>
          </a:p>
        </p:txBody>
      </p:sp>
      <p:sp>
        <p:nvSpPr>
          <p:cNvPr id="17" name="TextBox 16">
            <a:extLst>
              <a:ext uri="{FF2B5EF4-FFF2-40B4-BE49-F238E27FC236}">
                <a16:creationId xmlns:a16="http://schemas.microsoft.com/office/drawing/2014/main" id="{3D3B6672-EF8F-6A73-7017-D27C264534FE}"/>
              </a:ext>
            </a:extLst>
          </p:cNvPr>
          <p:cNvSpPr txBox="1"/>
          <p:nvPr/>
        </p:nvSpPr>
        <p:spPr>
          <a:xfrm>
            <a:off x="5298928" y="6004213"/>
            <a:ext cx="1207382" cy="369332"/>
          </a:xfrm>
          <a:prstGeom prst="rect">
            <a:avLst/>
          </a:prstGeom>
          <a:noFill/>
        </p:spPr>
        <p:txBody>
          <a:bodyPr wrap="none" rtlCol="0">
            <a:spAutoFit/>
          </a:bodyPr>
          <a:lstStyle/>
          <a:p>
            <a:r>
              <a:rPr lang="en-US"/>
              <a:t>ap-south-1</a:t>
            </a:r>
          </a:p>
        </p:txBody>
      </p:sp>
      <p:sp>
        <p:nvSpPr>
          <p:cNvPr id="8" name="Footer Placeholder 7">
            <a:extLst>
              <a:ext uri="{FF2B5EF4-FFF2-40B4-BE49-F238E27FC236}">
                <a16:creationId xmlns:a16="http://schemas.microsoft.com/office/drawing/2014/main" id="{55EADE04-0772-B4D0-F41B-3963F43D9F76}"/>
              </a:ext>
            </a:extLst>
          </p:cNvPr>
          <p:cNvSpPr>
            <a:spLocks noGrp="1"/>
          </p:cNvSpPr>
          <p:nvPr>
            <p:ph type="ftr" sz="quarter" idx="11"/>
          </p:nvPr>
        </p:nvSpPr>
        <p:spPr/>
        <p:txBody>
          <a:bodyPr/>
          <a:lstStyle/>
          <a:p>
            <a:endParaRPr lang="en-US"/>
          </a:p>
        </p:txBody>
      </p:sp>
      <p:sp>
        <p:nvSpPr>
          <p:cNvPr id="23" name="Slide Number Placeholder 22">
            <a:extLst>
              <a:ext uri="{FF2B5EF4-FFF2-40B4-BE49-F238E27FC236}">
                <a16:creationId xmlns:a16="http://schemas.microsoft.com/office/drawing/2014/main" id="{E8957D87-2166-517C-121E-0C61B1DDBF26}"/>
              </a:ext>
            </a:extLst>
          </p:cNvPr>
          <p:cNvSpPr>
            <a:spLocks noGrp="1"/>
          </p:cNvSpPr>
          <p:nvPr>
            <p:ph type="sldNum" sz="quarter" idx="12"/>
          </p:nvPr>
        </p:nvSpPr>
        <p:spPr/>
        <p:txBody>
          <a:bodyPr/>
          <a:lstStyle/>
          <a:p>
            <a:fld id="{48F63A3B-78C7-47BE-AE5E-E10140E04643}" type="slidenum">
              <a:rPr lang="en-US" smtClean="0"/>
              <a:t>19</a:t>
            </a:fld>
            <a:endParaRPr lang="en-US"/>
          </a:p>
        </p:txBody>
      </p:sp>
    </p:spTree>
    <p:extLst>
      <p:ext uri="{BB962C8B-B14F-4D97-AF65-F5344CB8AC3E}">
        <p14:creationId xmlns:p14="http://schemas.microsoft.com/office/powerpoint/2010/main" val="224497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590637-B469-8C76-056E-4B19A5B3F2BF}"/>
              </a:ext>
            </a:extLst>
          </p:cNvPr>
          <p:cNvSpPr>
            <a:spLocks noGrp="1"/>
          </p:cNvSpPr>
          <p:nvPr>
            <p:ph type="sldNum" idx="12"/>
          </p:nvPr>
        </p:nvSpPr>
        <p:spPr/>
        <p:txBody>
          <a:bodyPr>
            <a:normAutofit/>
          </a:bodyPr>
          <a:lstStyle/>
          <a:p>
            <a:fld id="{00000000-1234-1234-1234-123412341234}" type="slidenum">
              <a:rPr lang="en" smtClean="0"/>
              <a:pPr/>
              <a:t>2</a:t>
            </a:fld>
            <a:endParaRPr lang="en"/>
          </a:p>
        </p:txBody>
      </p:sp>
      <p:sp>
        <p:nvSpPr>
          <p:cNvPr id="3" name="Title 2">
            <a:extLst>
              <a:ext uri="{FF2B5EF4-FFF2-40B4-BE49-F238E27FC236}">
                <a16:creationId xmlns:a16="http://schemas.microsoft.com/office/drawing/2014/main" id="{91A35921-9F72-4612-0B53-CD5D6719A0D8}"/>
              </a:ext>
            </a:extLst>
          </p:cNvPr>
          <p:cNvSpPr>
            <a:spLocks noGrp="1"/>
          </p:cNvSpPr>
          <p:nvPr>
            <p:ph type="title"/>
          </p:nvPr>
        </p:nvSpPr>
        <p:spPr>
          <a:xfrm>
            <a:off x="415600" y="834860"/>
            <a:ext cx="11360800" cy="763600"/>
          </a:xfrm>
        </p:spPr>
        <p:txBody>
          <a:bodyPr>
            <a:normAutofit/>
          </a:bodyPr>
          <a:lstStyle/>
          <a:p>
            <a:r>
              <a:rPr lang="en-US" sz="3200"/>
              <a:t>Who are we?</a:t>
            </a:r>
          </a:p>
        </p:txBody>
      </p:sp>
      <p:sp>
        <p:nvSpPr>
          <p:cNvPr id="5" name="TextBox 4">
            <a:extLst>
              <a:ext uri="{FF2B5EF4-FFF2-40B4-BE49-F238E27FC236}">
                <a16:creationId xmlns:a16="http://schemas.microsoft.com/office/drawing/2014/main" id="{C5BDA2E8-589E-3019-CA2C-13FFB60741BB}"/>
              </a:ext>
            </a:extLst>
          </p:cNvPr>
          <p:cNvSpPr txBox="1"/>
          <p:nvPr/>
        </p:nvSpPr>
        <p:spPr>
          <a:xfrm>
            <a:off x="415600" y="4077752"/>
            <a:ext cx="5542280" cy="2780248"/>
          </a:xfrm>
          <a:prstGeom prst="rect">
            <a:avLst/>
          </a:prstGeom>
          <a:noFill/>
        </p:spPr>
        <p:txBody>
          <a:bodyPr wrap="square" lIns="91440" tIns="45720" rIns="91440" bIns="45720" rtlCol="0" anchor="t">
            <a:spAutoFit/>
          </a:bodyPr>
          <a:lstStyle/>
          <a:p>
            <a:pPr marL="380365" indent="-380365">
              <a:spcAft>
                <a:spcPts val="1600"/>
              </a:spcAft>
              <a:buFont typeface="Wingdings" pitchFamily="2" charset="2"/>
              <a:buChar char="Ø"/>
            </a:pPr>
            <a:r>
              <a:rPr lang="en-US"/>
              <a:t>Staff Engineer, Cloud Data Platforms Team at Nutanix</a:t>
            </a:r>
          </a:p>
          <a:p>
            <a:pPr marL="380365" indent="-380365">
              <a:spcAft>
                <a:spcPts val="1600"/>
              </a:spcAft>
              <a:buFont typeface="Wingdings" pitchFamily="2" charset="2"/>
              <a:buChar char="Ø"/>
            </a:pPr>
            <a:r>
              <a:rPr lang="en-US"/>
              <a:t>Loves Distributed Systems</a:t>
            </a:r>
            <a:endParaRPr lang="en-US">
              <a:cs typeface="Calibri"/>
            </a:endParaRPr>
          </a:p>
          <a:p>
            <a:pPr marL="380365" indent="-380365">
              <a:spcAft>
                <a:spcPts val="1600"/>
              </a:spcAft>
              <a:buFont typeface="Wingdings" pitchFamily="2" charset="2"/>
              <a:buChar char="Ø"/>
            </a:pPr>
            <a:r>
              <a:rPr lang="en-US"/>
              <a:t>Open-Source fanatic</a:t>
            </a:r>
            <a:endParaRPr lang="en-US">
              <a:cs typeface="Calibri"/>
            </a:endParaRPr>
          </a:p>
          <a:p>
            <a:pPr marL="380365" indent="-380365">
              <a:spcAft>
                <a:spcPts val="1600"/>
              </a:spcAft>
              <a:buFont typeface="Wingdings" pitchFamily="2" charset="2"/>
              <a:buChar char="Ø"/>
            </a:pPr>
            <a:r>
              <a:rPr lang="en-US"/>
              <a:t>All my previous pulsar talks on </a:t>
            </a:r>
            <a:r>
              <a:rPr lang="en-US">
                <a:ea typeface="+mn-lt"/>
                <a:cs typeface="+mn-lt"/>
                <a:hlinkClick r:id="rId3"/>
              </a:rPr>
              <a:t>my Youtube Playlist</a:t>
            </a:r>
            <a:endParaRPr lang="en-US">
              <a:cs typeface="Calibri"/>
            </a:endParaRPr>
          </a:p>
          <a:p>
            <a:pPr marL="380365" indent="-380365">
              <a:spcAft>
                <a:spcPts val="1600"/>
              </a:spcAft>
              <a:buFont typeface="Wingdings" pitchFamily="2" charset="2"/>
              <a:buChar char="Ø"/>
            </a:pPr>
            <a:r>
              <a:rPr lang="en-US"/>
              <a:t>Pulsar &amp; MySQL Contributor </a:t>
            </a:r>
            <a:endParaRPr lang="en-US">
              <a:cs typeface="Calibri"/>
            </a:endParaRPr>
          </a:p>
          <a:p>
            <a:pPr marL="380365" indent="-380365">
              <a:spcAft>
                <a:spcPts val="1600"/>
              </a:spcAft>
              <a:buFont typeface="Wingdings" pitchFamily="2" charset="2"/>
              <a:buChar char="Ø"/>
            </a:pPr>
            <a:endParaRPr lang="en-US">
              <a:cs typeface="Calibri"/>
            </a:endParaRPr>
          </a:p>
        </p:txBody>
      </p:sp>
      <p:sp>
        <p:nvSpPr>
          <p:cNvPr id="6" name="TextBox 5">
            <a:extLst>
              <a:ext uri="{FF2B5EF4-FFF2-40B4-BE49-F238E27FC236}">
                <a16:creationId xmlns:a16="http://schemas.microsoft.com/office/drawing/2014/main" id="{B852AEB9-FFA0-F07E-F0AD-3AAA69EE845B}"/>
              </a:ext>
            </a:extLst>
          </p:cNvPr>
          <p:cNvSpPr txBox="1"/>
          <p:nvPr/>
        </p:nvSpPr>
        <p:spPr>
          <a:xfrm>
            <a:off x="6279353" y="4112217"/>
            <a:ext cx="5440680" cy="1333698"/>
          </a:xfrm>
          <a:prstGeom prst="rect">
            <a:avLst/>
          </a:prstGeom>
          <a:noFill/>
        </p:spPr>
        <p:txBody>
          <a:bodyPr wrap="square" lIns="91440" tIns="45720" rIns="91440" bIns="45720" rtlCol="0" anchor="t">
            <a:spAutoFit/>
          </a:bodyPr>
          <a:lstStyle/>
          <a:p>
            <a:pPr marL="380365" indent="-380365">
              <a:spcAft>
                <a:spcPts val="1600"/>
              </a:spcAft>
              <a:buFont typeface="Wingdings" pitchFamily="2" charset="2"/>
              <a:buChar char="Ø"/>
            </a:pPr>
            <a:r>
              <a:rPr lang="en-US"/>
              <a:t>Loves Distributed Systems</a:t>
            </a:r>
          </a:p>
          <a:p>
            <a:pPr marL="380365" indent="-380365">
              <a:spcAft>
                <a:spcPts val="1600"/>
              </a:spcAft>
              <a:buFont typeface="Wingdings" pitchFamily="2" charset="2"/>
              <a:buChar char="Ø"/>
            </a:pPr>
            <a:r>
              <a:rPr lang="en-US"/>
              <a:t>SME for Apache Pulsar</a:t>
            </a:r>
          </a:p>
          <a:p>
            <a:pPr marL="380365" indent="-380365">
              <a:spcAft>
                <a:spcPts val="1600"/>
              </a:spcAft>
              <a:buFont typeface="Wingdings" pitchFamily="2" charset="2"/>
              <a:buChar char="Ø"/>
            </a:pPr>
            <a:r>
              <a:rPr lang="en-US">
                <a:cs typeface="Calibri"/>
              </a:rPr>
              <a:t>Decade of experience with Apps, infra and cloud!</a:t>
            </a:r>
          </a:p>
        </p:txBody>
      </p:sp>
      <p:sp>
        <p:nvSpPr>
          <p:cNvPr id="9" name="TextBox 8">
            <a:extLst>
              <a:ext uri="{FF2B5EF4-FFF2-40B4-BE49-F238E27FC236}">
                <a16:creationId xmlns:a16="http://schemas.microsoft.com/office/drawing/2014/main" id="{3740152A-6F77-30C4-980F-D689F2487B49}"/>
              </a:ext>
            </a:extLst>
          </p:cNvPr>
          <p:cNvSpPr txBox="1"/>
          <p:nvPr/>
        </p:nvSpPr>
        <p:spPr>
          <a:xfrm>
            <a:off x="2858461" y="2338400"/>
            <a:ext cx="3191896" cy="1261884"/>
          </a:xfrm>
          <a:prstGeom prst="rect">
            <a:avLst/>
          </a:prstGeom>
          <a:noFill/>
        </p:spPr>
        <p:txBody>
          <a:bodyPr wrap="square" lIns="91440" tIns="45720" rIns="91440" bIns="45720" rtlCol="0" anchor="t">
            <a:spAutoFit/>
          </a:bodyPr>
          <a:lstStyle/>
          <a:p>
            <a:pPr algn="l"/>
            <a:r>
              <a:rPr lang="en-IN" sz="2100" b="1">
                <a:solidFill>
                  <a:srgbClr val="333333"/>
                </a:solidFill>
                <a:latin typeface="+mj-lt"/>
              </a:rPr>
              <a:t>Shivji Kumar Jha</a:t>
            </a:r>
          </a:p>
          <a:p>
            <a:r>
              <a:rPr lang="en-IN" sz="1850" i="1">
                <a:solidFill>
                  <a:srgbClr val="333333"/>
                </a:solidFill>
                <a:latin typeface="+mj-lt"/>
              </a:rPr>
              <a:t>Staff Engineer at Nutanix, </a:t>
            </a:r>
            <a:endParaRPr lang="en-IN" sz="1850" i="1">
              <a:solidFill>
                <a:srgbClr val="333333"/>
              </a:solidFill>
              <a:latin typeface="+mj-lt"/>
              <a:cs typeface="Calibri Light"/>
            </a:endParaRPr>
          </a:p>
          <a:p>
            <a:pPr algn="l"/>
            <a:r>
              <a:rPr lang="en-IN" i="1">
                <a:solidFill>
                  <a:srgbClr val="333333"/>
                </a:solidFill>
                <a:latin typeface="+mj-lt"/>
              </a:rPr>
              <a:t>Apache Pulsar Contributor</a:t>
            </a:r>
            <a:endParaRPr lang="en-IN" i="1">
              <a:solidFill>
                <a:srgbClr val="333333"/>
              </a:solidFill>
              <a:latin typeface="+mj-lt"/>
              <a:cs typeface="Calibri Light"/>
            </a:endParaRPr>
          </a:p>
          <a:p>
            <a:endParaRPr lang="en-IN" i="1">
              <a:solidFill>
                <a:srgbClr val="333333"/>
              </a:solidFill>
              <a:latin typeface="+mj-lt"/>
              <a:cs typeface="Calibri Light"/>
            </a:endParaRPr>
          </a:p>
        </p:txBody>
      </p:sp>
      <p:sp>
        <p:nvSpPr>
          <p:cNvPr id="10" name="TextBox 9">
            <a:extLst>
              <a:ext uri="{FF2B5EF4-FFF2-40B4-BE49-F238E27FC236}">
                <a16:creationId xmlns:a16="http://schemas.microsoft.com/office/drawing/2014/main" id="{969210AB-C4C6-B640-4139-EF378A2D2B9D}"/>
              </a:ext>
            </a:extLst>
          </p:cNvPr>
          <p:cNvSpPr txBox="1"/>
          <p:nvPr/>
        </p:nvSpPr>
        <p:spPr>
          <a:xfrm>
            <a:off x="8704793" y="2543946"/>
            <a:ext cx="3191896" cy="692497"/>
          </a:xfrm>
          <a:prstGeom prst="rect">
            <a:avLst/>
          </a:prstGeom>
          <a:noFill/>
        </p:spPr>
        <p:txBody>
          <a:bodyPr wrap="square" lIns="91440" tIns="45720" rIns="91440" bIns="45720" rtlCol="0" anchor="t">
            <a:spAutoFit/>
          </a:bodyPr>
          <a:lstStyle/>
          <a:p>
            <a:r>
              <a:rPr lang="en-IN" sz="2100" b="1">
                <a:solidFill>
                  <a:srgbClr val="333333"/>
                </a:solidFill>
                <a:latin typeface="+mj-lt"/>
              </a:rPr>
              <a:t>Sourabh Agrawal</a:t>
            </a:r>
            <a:endParaRPr lang="en-US"/>
          </a:p>
          <a:p>
            <a:pPr algn="l"/>
            <a:r>
              <a:rPr lang="en-IN" i="1">
                <a:solidFill>
                  <a:srgbClr val="333333"/>
                </a:solidFill>
                <a:latin typeface="+mj-lt"/>
              </a:rPr>
              <a:t>MTS-4 at Nutanix</a:t>
            </a:r>
            <a:endParaRPr lang="en-IN" b="1">
              <a:solidFill>
                <a:srgbClr val="333333"/>
              </a:solidFill>
              <a:latin typeface="+mj-lt"/>
            </a:endParaRPr>
          </a:p>
        </p:txBody>
      </p:sp>
      <p:pic>
        <p:nvPicPr>
          <p:cNvPr id="4" name="Picture 3">
            <a:extLst>
              <a:ext uri="{FF2B5EF4-FFF2-40B4-BE49-F238E27FC236}">
                <a16:creationId xmlns:a16="http://schemas.microsoft.com/office/drawing/2014/main" id="{E42A456E-CA97-F74A-A9FB-A5D8553E32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8951" y="1919033"/>
            <a:ext cx="1962767" cy="1942321"/>
          </a:xfrm>
          <a:prstGeom prst="ellipse">
            <a:avLst/>
          </a:prstGeom>
        </p:spPr>
      </p:pic>
      <p:pic>
        <p:nvPicPr>
          <p:cNvPr id="8" name="Picture 2" descr="profile image">
            <a:extLst>
              <a:ext uri="{FF2B5EF4-FFF2-40B4-BE49-F238E27FC236}">
                <a16:creationId xmlns:a16="http://schemas.microsoft.com/office/drawing/2014/main" id="{B362970B-6477-4979-D74E-2D7468B92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003" y="1910911"/>
            <a:ext cx="1971143" cy="1971143"/>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26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3A76-04CF-4F85-574B-8BF5B22A4A7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800">
                <a:cs typeface="Calibri Light"/>
              </a:rPr>
              <a:t>Subscription Choices</a:t>
            </a:r>
            <a:endParaRPr lang="en-US"/>
          </a:p>
        </p:txBody>
      </p:sp>
      <p:sp>
        <p:nvSpPr>
          <p:cNvPr id="3" name="Footer Placeholder 2">
            <a:extLst>
              <a:ext uri="{FF2B5EF4-FFF2-40B4-BE49-F238E27FC236}">
                <a16:creationId xmlns:a16="http://schemas.microsoft.com/office/drawing/2014/main" id="{D453EE25-782F-D50B-A4EE-D4637FEAB0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451B9E-27D1-3F26-242E-48DA1DCDA223}"/>
              </a:ext>
            </a:extLst>
          </p:cNvPr>
          <p:cNvSpPr>
            <a:spLocks noGrp="1"/>
          </p:cNvSpPr>
          <p:nvPr>
            <p:ph type="sldNum" sz="quarter"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342037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AC9018-B13C-FD11-550B-F3827C7ADAFD}"/>
              </a:ext>
            </a:extLst>
          </p:cNvPr>
          <p:cNvSpPr>
            <a:spLocks noGrp="1"/>
          </p:cNvSpPr>
          <p:nvPr>
            <p:ph type="sldNum" sz="quarter" idx="12"/>
          </p:nvPr>
        </p:nvSpPr>
        <p:spPr/>
        <p:txBody>
          <a:bodyPr/>
          <a:lstStyle/>
          <a:p>
            <a:fld id="{48F63A3B-78C7-47BE-AE5E-E10140E04643}" type="slidenum">
              <a:rPr lang="en-US" smtClean="0"/>
              <a:t>21</a:t>
            </a:fld>
            <a:endParaRPr lang="en-US"/>
          </a:p>
        </p:txBody>
      </p:sp>
      <p:pic>
        <p:nvPicPr>
          <p:cNvPr id="1026" name="Picture 2" descr="Subscription types">
            <a:extLst>
              <a:ext uri="{FF2B5EF4-FFF2-40B4-BE49-F238E27FC236}">
                <a16:creationId xmlns:a16="http://schemas.microsoft.com/office/drawing/2014/main" id="{EC587410-81A3-5AC0-7964-3ECA9AA13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0"/>
            <a:ext cx="9347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C5ABE1-83DC-FF89-3FBA-6B9FB3875084}"/>
              </a:ext>
            </a:extLst>
          </p:cNvPr>
          <p:cNvSpPr txBox="1"/>
          <p:nvPr/>
        </p:nvSpPr>
        <p:spPr>
          <a:xfrm>
            <a:off x="22654" y="6519446"/>
            <a:ext cx="5313405" cy="461665"/>
          </a:xfrm>
          <a:prstGeom prst="rect">
            <a:avLst/>
          </a:prstGeom>
          <a:noFill/>
        </p:spPr>
        <p:txBody>
          <a:bodyPr wrap="square" rtlCol="0">
            <a:spAutoFit/>
          </a:bodyPr>
          <a:lstStyle/>
          <a:p>
            <a:r>
              <a:rPr lang="en-US" sz="800"/>
              <a:t>Picture Credit - </a:t>
            </a:r>
            <a:r>
              <a:rPr lang="en-US" sz="800">
                <a:hlinkClick r:id="rId3"/>
              </a:rPr>
              <a:t>https://pulsar.apache.org/assets/images/pulsar-subscription-types-664733b68c7124129ca7d0e04dedcb96.png</a:t>
            </a:r>
            <a:endParaRPr lang="en-US" sz="800"/>
          </a:p>
          <a:p>
            <a:endParaRPr lang="en-US" sz="800"/>
          </a:p>
        </p:txBody>
      </p:sp>
      <p:sp>
        <p:nvSpPr>
          <p:cNvPr id="2" name="Footer Placeholder 1">
            <a:extLst>
              <a:ext uri="{FF2B5EF4-FFF2-40B4-BE49-F238E27FC236}">
                <a16:creationId xmlns:a16="http://schemas.microsoft.com/office/drawing/2014/main" id="{A79E315B-E4A0-88F5-735A-1CFADFBF20A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4671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3A76-04CF-4F85-574B-8BF5B22A4A7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800">
                <a:cs typeface="Calibri Light"/>
              </a:rPr>
              <a:t>Design Patterns</a:t>
            </a:r>
          </a:p>
        </p:txBody>
      </p:sp>
      <p:sp>
        <p:nvSpPr>
          <p:cNvPr id="3" name="Footer Placeholder 2">
            <a:extLst>
              <a:ext uri="{FF2B5EF4-FFF2-40B4-BE49-F238E27FC236}">
                <a16:creationId xmlns:a16="http://schemas.microsoft.com/office/drawing/2014/main" id="{1F0F6253-7057-1089-4469-D898740B4E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28EC1A-F6F3-7DD4-FC6E-9612B4412F01}"/>
              </a:ext>
            </a:extLst>
          </p:cNvPr>
          <p:cNvSpPr>
            <a:spLocks noGrp="1"/>
          </p:cNvSpPr>
          <p:nvPr>
            <p:ph type="sldNum" sz="quarter" idx="12"/>
          </p:nvPr>
        </p:nvSpPr>
        <p:spPr/>
        <p:txBody>
          <a:bodyPr/>
          <a:lstStyle/>
          <a:p>
            <a:fld id="{00000000-1234-1234-1234-123412341234}" type="slidenum">
              <a:rPr lang="en" smtClean="0"/>
              <a:pPr/>
              <a:t>22</a:t>
            </a:fld>
            <a:endParaRPr lang="en"/>
          </a:p>
        </p:txBody>
      </p:sp>
    </p:spTree>
    <p:extLst>
      <p:ext uri="{BB962C8B-B14F-4D97-AF65-F5344CB8AC3E}">
        <p14:creationId xmlns:p14="http://schemas.microsoft.com/office/powerpoint/2010/main" val="4083437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2" descr="Diagram&#10;&#10;Description automatically generated">
            <a:extLst>
              <a:ext uri="{FF2B5EF4-FFF2-40B4-BE49-F238E27FC236}">
                <a16:creationId xmlns:a16="http://schemas.microsoft.com/office/drawing/2014/main" id="{8966D865-EEBB-DF55-7337-6BD74FA94E9E}"/>
              </a:ext>
            </a:extLst>
          </p:cNvPr>
          <p:cNvPicPr>
            <a:picLocks noChangeAspect="1"/>
          </p:cNvPicPr>
          <p:nvPr/>
        </p:nvPicPr>
        <p:blipFill>
          <a:blip r:embed="rId2"/>
          <a:stretch>
            <a:fillRect/>
          </a:stretch>
        </p:blipFill>
        <p:spPr>
          <a:xfrm>
            <a:off x="1483428" y="390832"/>
            <a:ext cx="9317763" cy="4519114"/>
          </a:xfrm>
          <a:prstGeom prst="rect">
            <a:avLst/>
          </a:prstGeom>
        </p:spPr>
      </p:pic>
      <p:sp>
        <p:nvSpPr>
          <p:cNvPr id="4" name="Slide Number Placeholder 3">
            <a:extLst>
              <a:ext uri="{FF2B5EF4-FFF2-40B4-BE49-F238E27FC236}">
                <a16:creationId xmlns:a16="http://schemas.microsoft.com/office/drawing/2014/main" id="{41156875-8CE6-8347-DAD6-C63F182243A6}"/>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00000000-1234-1234-1234-123412341234}" type="slidenum">
              <a:rPr lang="en-US" sz="1100" smtClean="0">
                <a:solidFill>
                  <a:srgbClr val="FFFFFF"/>
                </a:solidFill>
              </a:rPr>
              <a:pPr>
                <a:spcAft>
                  <a:spcPts val="600"/>
                </a:spcAft>
              </a:pPr>
              <a:t>23</a:t>
            </a:fld>
            <a:endParaRPr lang="en-US" sz="1100">
              <a:solidFill>
                <a:srgbClr val="FFFFFF"/>
              </a:solidFill>
            </a:endParaRPr>
          </a:p>
        </p:txBody>
      </p:sp>
      <p:sp>
        <p:nvSpPr>
          <p:cNvPr id="7" name="Title 1">
            <a:extLst>
              <a:ext uri="{FF2B5EF4-FFF2-40B4-BE49-F238E27FC236}">
                <a16:creationId xmlns:a16="http://schemas.microsoft.com/office/drawing/2014/main" id="{CD059A51-AB23-98DC-7481-EB2323A6126C}"/>
              </a:ext>
            </a:extLst>
          </p:cNvPr>
          <p:cNvSpPr>
            <a:spLocks noGrp="1"/>
          </p:cNvSpPr>
          <p:nvPr>
            <p:ph type="title"/>
          </p:nvPr>
        </p:nvSpPr>
        <p:spPr>
          <a:xfrm>
            <a:off x="3166858" y="5055855"/>
            <a:ext cx="7081926" cy="1309465"/>
          </a:xfrm>
        </p:spPr>
        <p:txBody>
          <a:bodyPr>
            <a:normAutofit/>
          </a:bodyPr>
          <a:lstStyle/>
          <a:p>
            <a:r>
              <a:rPr lang="en-US">
                <a:solidFill>
                  <a:schemeClr val="bg1"/>
                </a:solidFill>
                <a:cs typeface="Calibri Light"/>
              </a:rPr>
              <a:t>Streaming + Queueing</a:t>
            </a:r>
            <a:endParaRPr lang="en-US">
              <a:solidFill>
                <a:schemeClr val="bg1"/>
              </a:solidFill>
            </a:endParaRPr>
          </a:p>
        </p:txBody>
      </p:sp>
      <p:sp>
        <p:nvSpPr>
          <p:cNvPr id="2" name="Footer Placeholder 1">
            <a:extLst>
              <a:ext uri="{FF2B5EF4-FFF2-40B4-BE49-F238E27FC236}">
                <a16:creationId xmlns:a16="http://schemas.microsoft.com/office/drawing/2014/main" id="{64EB10D9-704E-415A-DF6A-17D78471F59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7712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3F1A3A6D-6D57-2557-7AD4-E49932664E18}"/>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rgbClr val="FFFFFF"/>
                </a:solidFill>
                <a:latin typeface="+mj-lt"/>
                <a:ea typeface="+mj-ea"/>
                <a:cs typeface="+mj-cs"/>
              </a:rPr>
              <a:t>CDC</a:t>
            </a:r>
          </a:p>
        </p:txBody>
      </p:sp>
      <p:pic>
        <p:nvPicPr>
          <p:cNvPr id="5" name="Picture 6" descr="Diagram&#10;&#10;Description automatically generated">
            <a:extLst>
              <a:ext uri="{FF2B5EF4-FFF2-40B4-BE49-F238E27FC236}">
                <a16:creationId xmlns:a16="http://schemas.microsoft.com/office/drawing/2014/main" id="{A81F433B-44E1-3956-2D38-600E4F897681}"/>
              </a:ext>
            </a:extLst>
          </p:cNvPr>
          <p:cNvPicPr>
            <a:picLocks noChangeAspect="1"/>
          </p:cNvPicPr>
          <p:nvPr/>
        </p:nvPicPr>
        <p:blipFill>
          <a:blip r:embed="rId2"/>
          <a:stretch>
            <a:fillRect/>
          </a:stretch>
        </p:blipFill>
        <p:spPr>
          <a:xfrm>
            <a:off x="4502428" y="827730"/>
            <a:ext cx="7225748" cy="5202540"/>
          </a:xfrm>
          <a:prstGeom prst="rect">
            <a:avLst/>
          </a:prstGeom>
        </p:spPr>
      </p:pic>
      <p:sp>
        <p:nvSpPr>
          <p:cNvPr id="4" name="Slide Number Placeholder 3">
            <a:extLst>
              <a:ext uri="{FF2B5EF4-FFF2-40B4-BE49-F238E27FC236}">
                <a16:creationId xmlns:a16="http://schemas.microsoft.com/office/drawing/2014/main" id="{F7A6ADAD-48DF-ECB3-213F-FB9D53C37344}"/>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00000000-1234-1234-1234-123412341234}" type="slidenum">
              <a:rPr lang="en-US" sz="1100">
                <a:solidFill>
                  <a:schemeClr val="tx1">
                    <a:lumMod val="50000"/>
                    <a:lumOff val="50000"/>
                  </a:schemeClr>
                </a:solidFill>
              </a:rPr>
              <a:pPr>
                <a:spcAft>
                  <a:spcPts val="600"/>
                </a:spcAft>
              </a:pPr>
              <a:t>24</a:t>
            </a:fld>
            <a:endParaRPr lang="en-US" sz="1100">
              <a:solidFill>
                <a:schemeClr val="tx1">
                  <a:lumMod val="50000"/>
                  <a:lumOff val="50000"/>
                </a:schemeClr>
              </a:solidFill>
            </a:endParaRPr>
          </a:p>
        </p:txBody>
      </p:sp>
      <p:sp>
        <p:nvSpPr>
          <p:cNvPr id="7" name="TextBox 1">
            <a:extLst>
              <a:ext uri="{FF2B5EF4-FFF2-40B4-BE49-F238E27FC236}">
                <a16:creationId xmlns:a16="http://schemas.microsoft.com/office/drawing/2014/main" id="{58A19B44-5AC4-34E6-CE53-6916A9CE69FC}"/>
              </a:ext>
            </a:extLst>
          </p:cNvPr>
          <p:cNvSpPr txBox="1"/>
          <p:nvPr/>
        </p:nvSpPr>
        <p:spPr>
          <a:xfrm>
            <a:off x="9537932" y="2628606"/>
            <a:ext cx="2390415"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a:cs typeface="Calibri"/>
              </a:rPr>
              <a:t>Pulsar-io-cloud-storage-connector</a:t>
            </a:r>
          </a:p>
        </p:txBody>
      </p:sp>
      <p:sp>
        <p:nvSpPr>
          <p:cNvPr id="8" name="Footer Placeholder 7">
            <a:extLst>
              <a:ext uri="{FF2B5EF4-FFF2-40B4-BE49-F238E27FC236}">
                <a16:creationId xmlns:a16="http://schemas.microsoft.com/office/drawing/2014/main" id="{1B440AA5-5314-3731-1412-4986389A84B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72749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B715AB1C-5125-9C23-2BC2-31C03B119ECC}"/>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rgbClr val="FFFFFF"/>
                </a:solidFill>
                <a:latin typeface="+mj-lt"/>
                <a:ea typeface="+mj-ea"/>
                <a:cs typeface="+mj-cs"/>
              </a:rPr>
              <a:t>Streaming</a:t>
            </a:r>
          </a:p>
        </p:txBody>
      </p:sp>
      <p:sp>
        <p:nvSpPr>
          <p:cNvPr id="8" name="Footer Placeholder 7">
            <a:extLst>
              <a:ext uri="{FF2B5EF4-FFF2-40B4-BE49-F238E27FC236}">
                <a16:creationId xmlns:a16="http://schemas.microsoft.com/office/drawing/2014/main" id="{9F3CF8BB-FBA8-00AD-BDED-9A8ED7F519BC}"/>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pic>
        <p:nvPicPr>
          <p:cNvPr id="11" name="Picture 10" descr="A picture containing text, screenshot, diagram, font&#10;&#10;Description automatically generated">
            <a:extLst>
              <a:ext uri="{FF2B5EF4-FFF2-40B4-BE49-F238E27FC236}">
                <a16:creationId xmlns:a16="http://schemas.microsoft.com/office/drawing/2014/main" id="{4ED4DEAF-404D-9009-5CC2-22356F465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28" y="475475"/>
            <a:ext cx="7225748" cy="5907049"/>
          </a:xfrm>
          <a:prstGeom prst="rect">
            <a:avLst/>
          </a:prstGeom>
        </p:spPr>
      </p:pic>
      <p:sp>
        <p:nvSpPr>
          <p:cNvPr id="4" name="Slide Number Placeholder 3">
            <a:extLst>
              <a:ext uri="{FF2B5EF4-FFF2-40B4-BE49-F238E27FC236}">
                <a16:creationId xmlns:a16="http://schemas.microsoft.com/office/drawing/2014/main" id="{A21219AD-CB2D-B114-79EC-3359EE261EBB}"/>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00000000-1234-1234-1234-123412341234}" type="slidenum">
              <a:rPr lang="en-US" sz="1100">
                <a:solidFill>
                  <a:schemeClr val="tx1">
                    <a:lumMod val="50000"/>
                    <a:lumOff val="50000"/>
                  </a:schemeClr>
                </a:solidFill>
              </a:rPr>
              <a:pPr>
                <a:spcAft>
                  <a:spcPts val="600"/>
                </a:spcAft>
              </a:pPr>
              <a:t>25</a:t>
            </a:fld>
            <a:endParaRPr lang="en-US" sz="1100">
              <a:solidFill>
                <a:schemeClr val="tx1">
                  <a:lumMod val="50000"/>
                  <a:lumOff val="50000"/>
                </a:schemeClr>
              </a:solidFill>
            </a:endParaRPr>
          </a:p>
        </p:txBody>
      </p:sp>
    </p:spTree>
    <p:extLst>
      <p:ext uri="{BB962C8B-B14F-4D97-AF65-F5344CB8AC3E}">
        <p14:creationId xmlns:p14="http://schemas.microsoft.com/office/powerpoint/2010/main" val="3333331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3A76-04CF-4F85-574B-8BF5B22A4A7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800">
                <a:cs typeface="Calibri Light"/>
              </a:rPr>
              <a:t>Challenges / Learnings</a:t>
            </a:r>
          </a:p>
        </p:txBody>
      </p:sp>
      <p:sp>
        <p:nvSpPr>
          <p:cNvPr id="3" name="Footer Placeholder 2">
            <a:extLst>
              <a:ext uri="{FF2B5EF4-FFF2-40B4-BE49-F238E27FC236}">
                <a16:creationId xmlns:a16="http://schemas.microsoft.com/office/drawing/2014/main" id="{AA93F988-8BC4-945E-5272-404203F019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53FF41-9543-01D6-B89C-7D3B38A9E8EE}"/>
              </a:ext>
            </a:extLst>
          </p:cNvPr>
          <p:cNvSpPr>
            <a:spLocks noGrp="1"/>
          </p:cNvSpPr>
          <p:nvPr>
            <p:ph type="sldNum" sz="quarter" idx="12"/>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3325491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8B0A31-6D42-6991-6A61-75F19B352265}"/>
              </a:ext>
            </a:extLst>
          </p:cNvPr>
          <p:cNvSpPr>
            <a:spLocks noGrp="1"/>
          </p:cNvSpPr>
          <p:nvPr>
            <p:ph idx="1"/>
          </p:nvPr>
        </p:nvSpPr>
        <p:spPr>
          <a:xfrm>
            <a:off x="701634" y="940913"/>
            <a:ext cx="11005457" cy="4569052"/>
          </a:xfrm>
        </p:spPr>
        <p:txBody>
          <a:bodyPr vert="horz" lIns="91440" tIns="45720" rIns="91440" bIns="45720" rtlCol="0" anchor="t">
            <a:normAutofit fontScale="92500" lnSpcReduction="20000"/>
          </a:bodyPr>
          <a:lstStyle/>
          <a:p>
            <a:r>
              <a:rPr lang="en-US">
                <a:cs typeface="Calibri"/>
              </a:rPr>
              <a:t>Rough edges around schema repository</a:t>
            </a:r>
          </a:p>
          <a:p>
            <a:pPr lvl="1"/>
            <a:r>
              <a:rPr lang="en-US">
                <a:cs typeface="Calibri"/>
              </a:rPr>
              <a:t>Fixed &amp; Open-sourced</a:t>
            </a:r>
          </a:p>
          <a:p>
            <a:pPr marL="171450" lvl="1"/>
            <a:r>
              <a:rPr lang="en-US" sz="2800">
                <a:cs typeface="Calibri"/>
              </a:rPr>
              <a:t>No Authentication support in Flink connector</a:t>
            </a:r>
          </a:p>
          <a:p>
            <a:pPr marL="628650" lvl="2"/>
            <a:r>
              <a:rPr lang="en-US">
                <a:cs typeface="Calibri"/>
              </a:rPr>
              <a:t>Fixed &amp; Open-sourced</a:t>
            </a:r>
          </a:p>
          <a:p>
            <a:pPr marL="228600" lvl="2"/>
            <a:r>
              <a:rPr lang="en-US" sz="2800">
                <a:cs typeface="Calibri"/>
              </a:rPr>
              <a:t>No Druid Connector</a:t>
            </a:r>
          </a:p>
          <a:p>
            <a:pPr marL="685800" lvl="3"/>
            <a:r>
              <a:rPr lang="en-US" sz="2600">
                <a:cs typeface="Calibri"/>
              </a:rPr>
              <a:t>Workaround with </a:t>
            </a:r>
            <a:r>
              <a:rPr lang="en-US" sz="2600" err="1">
                <a:cs typeface="Calibri"/>
              </a:rPr>
              <a:t>KoP</a:t>
            </a:r>
            <a:endParaRPr lang="en-US" sz="2600">
              <a:cs typeface="Calibri"/>
            </a:endParaRPr>
          </a:p>
          <a:p>
            <a:pPr marL="228600" lvl="2"/>
            <a:r>
              <a:rPr lang="en-US" sz="2600">
                <a:cs typeface="Calibri"/>
              </a:rPr>
              <a:t>Pulsar Admin UI needs more attention. We do use it in production!</a:t>
            </a:r>
            <a:endParaRPr lang="en-US" sz="2800">
              <a:cs typeface="Calibri"/>
            </a:endParaRPr>
          </a:p>
          <a:p>
            <a:pPr marL="228600" lvl="3"/>
            <a:r>
              <a:rPr lang="en-US" sz="2600">
                <a:cs typeface="Calibri"/>
              </a:rPr>
              <a:t>Topic owned by 1 broker, no follower, issues with locality in cross region setups.</a:t>
            </a:r>
          </a:p>
          <a:p>
            <a:pPr marL="228600" lvl="3"/>
            <a:r>
              <a:rPr lang="en-US" sz="2600">
                <a:cs typeface="Calibri"/>
              </a:rPr>
              <a:t>When you setup for the first time it might seem like a steep learning curve as a result of multiple modules (broker, bookkeeper and zookeeper).</a:t>
            </a:r>
          </a:p>
          <a:p>
            <a:pPr marL="685800" lvl="4"/>
            <a:r>
              <a:rPr lang="en-US" sz="2600">
                <a:cs typeface="Calibri"/>
              </a:rPr>
              <a:t>Although modularity has its obvious advantages.</a:t>
            </a:r>
          </a:p>
          <a:p>
            <a:pPr marL="685800" lvl="4"/>
            <a:r>
              <a:rPr lang="en-US" sz="2600">
                <a:cs typeface="Calibri"/>
              </a:rPr>
              <a:t>What matters in long term is daily operations and optimum resource utilization.</a:t>
            </a:r>
          </a:p>
          <a:p>
            <a:pPr marL="685800" lvl="4"/>
            <a:r>
              <a:rPr lang="en-US" sz="2600">
                <a:cs typeface="Calibri"/>
              </a:rPr>
              <a:t>Last resort Streaming Choice!</a:t>
            </a:r>
          </a:p>
        </p:txBody>
      </p:sp>
      <p:sp>
        <p:nvSpPr>
          <p:cNvPr id="4" name="Footer Placeholder 3">
            <a:extLst>
              <a:ext uri="{FF2B5EF4-FFF2-40B4-BE49-F238E27FC236}">
                <a16:creationId xmlns:a16="http://schemas.microsoft.com/office/drawing/2014/main" id="{44989878-C3D0-65A1-646C-B1826122CA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20E9C1-FC98-6A21-0D73-6AE2F6DA499E}"/>
              </a:ext>
            </a:extLst>
          </p:cNvPr>
          <p:cNvSpPr>
            <a:spLocks noGrp="1"/>
          </p:cNvSpPr>
          <p:nvPr>
            <p:ph type="sldNum" sz="quarter" idx="12"/>
          </p:nvPr>
        </p:nvSpPr>
        <p:spPr/>
        <p:txBody>
          <a:bodyPr/>
          <a:lstStyle/>
          <a:p>
            <a:fld id="{48F63A3B-78C7-47BE-AE5E-E10140E04643}" type="slidenum">
              <a:rPr lang="en-US" smtClean="0"/>
              <a:t>27</a:t>
            </a:fld>
            <a:endParaRPr lang="en-US"/>
          </a:p>
        </p:txBody>
      </p:sp>
    </p:spTree>
    <p:extLst>
      <p:ext uri="{BB962C8B-B14F-4D97-AF65-F5344CB8AC3E}">
        <p14:creationId xmlns:p14="http://schemas.microsoft.com/office/powerpoint/2010/main" val="1536561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3A76-04CF-4F85-574B-8BF5B22A4A7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800">
                <a:cs typeface="Calibri Light"/>
              </a:rPr>
              <a:t>Sounds Good!</a:t>
            </a:r>
            <a:br>
              <a:rPr lang="en-US" sz="4800">
                <a:cs typeface="Calibri Light"/>
              </a:rPr>
            </a:br>
            <a:r>
              <a:rPr lang="en-US" sz="4800">
                <a:cs typeface="Calibri Light"/>
              </a:rPr>
              <a:t>Where can I learn more?</a:t>
            </a:r>
          </a:p>
        </p:txBody>
      </p:sp>
      <p:sp>
        <p:nvSpPr>
          <p:cNvPr id="3" name="Footer Placeholder 2">
            <a:extLst>
              <a:ext uri="{FF2B5EF4-FFF2-40B4-BE49-F238E27FC236}">
                <a16:creationId xmlns:a16="http://schemas.microsoft.com/office/drawing/2014/main" id="{84B414EC-45F3-88E8-70F8-1A42B083A6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07570-6D28-D9CE-C433-FBA0E91BEE83}"/>
              </a:ext>
            </a:extLst>
          </p:cNvPr>
          <p:cNvSpPr>
            <a:spLocks noGrp="1"/>
          </p:cNvSpPr>
          <p:nvPr>
            <p:ph type="sldNum" sz="quarter" idx="12"/>
          </p:nvPr>
        </p:nvSpPr>
        <p:spPr/>
        <p:txBody>
          <a:bodyPr/>
          <a:lstStyle/>
          <a:p>
            <a:fld id="{00000000-1234-1234-1234-123412341234}" type="slidenum">
              <a:rPr lang="en" smtClean="0"/>
              <a:pPr/>
              <a:t>28</a:t>
            </a:fld>
            <a:endParaRPr lang="en"/>
          </a:p>
        </p:txBody>
      </p:sp>
    </p:spTree>
    <p:extLst>
      <p:ext uri="{BB962C8B-B14F-4D97-AF65-F5344CB8AC3E}">
        <p14:creationId xmlns:p14="http://schemas.microsoft.com/office/powerpoint/2010/main" val="1628541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689234-5531-001C-D7C2-6965BFF3204C}"/>
              </a:ext>
            </a:extLst>
          </p:cNvPr>
          <p:cNvSpPr>
            <a:spLocks noGrp="1"/>
          </p:cNvSpPr>
          <p:nvPr>
            <p:ph type="sldNum" sz="quarter" idx="12"/>
          </p:nvPr>
        </p:nvSpPr>
        <p:spPr/>
        <p:txBody>
          <a:bodyPr/>
          <a:lstStyle/>
          <a:p>
            <a:fld id="{00000000-1234-1234-1234-123412341234}" type="slidenum">
              <a:rPr lang="en" smtClean="0"/>
              <a:pPr/>
              <a:t>29</a:t>
            </a:fld>
            <a:endParaRPr lang="en"/>
          </a:p>
        </p:txBody>
      </p:sp>
      <p:sp>
        <p:nvSpPr>
          <p:cNvPr id="3" name="Content Placeholder 2">
            <a:extLst>
              <a:ext uri="{FF2B5EF4-FFF2-40B4-BE49-F238E27FC236}">
                <a16:creationId xmlns:a16="http://schemas.microsoft.com/office/drawing/2014/main" id="{0C2D3A9A-D4B6-4609-5094-F3B5587A6343}"/>
              </a:ext>
            </a:extLst>
          </p:cNvPr>
          <p:cNvSpPr txBox="1">
            <a:spLocks/>
          </p:cNvSpPr>
          <p:nvPr/>
        </p:nvSpPr>
        <p:spPr>
          <a:xfrm>
            <a:off x="701634" y="940913"/>
            <a:ext cx="10515600" cy="4351338"/>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Pulsar Storage Internals : </a:t>
            </a:r>
          </a:p>
          <a:p>
            <a:pPr lvl="1"/>
            <a:r>
              <a:rPr lang="en-US">
                <a:cs typeface="Calibri"/>
              </a:rPr>
              <a:t>Pulsar Summit NA 2021 : </a:t>
            </a:r>
            <a:r>
              <a:rPr lang="en-US">
                <a:cs typeface="Calibri"/>
                <a:hlinkClick r:id="rId2"/>
              </a:rPr>
              <a:t>How Pulsar Stores your data</a:t>
            </a:r>
            <a:endParaRPr lang="en-US">
              <a:cs typeface="Calibri"/>
            </a:endParaRPr>
          </a:p>
          <a:p>
            <a:pPr marL="171450" lvl="1"/>
            <a:r>
              <a:rPr lang="en-US" sz="2800">
                <a:cs typeface="Calibri"/>
              </a:rPr>
              <a:t>Workload Isolation Techniques in Pulsar and Setup</a:t>
            </a:r>
          </a:p>
          <a:p>
            <a:pPr marL="628650" lvl="2"/>
            <a:r>
              <a:rPr lang="en-US">
                <a:cs typeface="Calibri"/>
              </a:rPr>
              <a:t>Pulsar Summit Asia 2021: </a:t>
            </a:r>
            <a:r>
              <a:rPr lang="en-US">
                <a:cs typeface="Calibri"/>
                <a:hlinkClick r:id="rId3"/>
              </a:rPr>
              <a:t>Designing Pulsar Clients to Run in Isolation</a:t>
            </a:r>
            <a:endParaRPr lang="en-US">
              <a:cs typeface="Calibri"/>
            </a:endParaRPr>
          </a:p>
          <a:p>
            <a:pPr marL="228600" lvl="2"/>
            <a:r>
              <a:rPr lang="en-US" sz="2800" err="1">
                <a:cs typeface="Calibri"/>
              </a:rPr>
              <a:t>KoP</a:t>
            </a:r>
            <a:r>
              <a:rPr lang="en-US" sz="2800">
                <a:cs typeface="Calibri"/>
              </a:rPr>
              <a:t> and a demo on how to </a:t>
            </a:r>
            <a:r>
              <a:rPr lang="en-US" sz="2600">
                <a:cs typeface="Calibri"/>
              </a:rPr>
              <a:t>workaround if no connector</a:t>
            </a:r>
          </a:p>
          <a:p>
            <a:pPr marL="685800" lvl="3"/>
            <a:r>
              <a:rPr lang="en-US" sz="2400">
                <a:cs typeface="Calibri"/>
              </a:rPr>
              <a:t>Pulsar Summit Asia 2022: </a:t>
            </a:r>
            <a:r>
              <a:rPr lang="en-US" sz="2400">
                <a:cs typeface="Calibri"/>
                <a:hlinkClick r:id="rId4"/>
              </a:rPr>
              <a:t>Streaming Wars and How Apache Pulsar is acing the battle</a:t>
            </a:r>
            <a:endParaRPr lang="en-US" sz="2400">
              <a:cs typeface="Calibri"/>
            </a:endParaRPr>
          </a:p>
          <a:p>
            <a:pPr marL="685800" lvl="3"/>
            <a:r>
              <a:rPr lang="en-US" sz="2400">
                <a:cs typeface="Calibri"/>
              </a:rPr>
              <a:t>This talk also presents an engineering perspective on : Pulsar, Kafka, Kinesis and NATS</a:t>
            </a:r>
          </a:p>
          <a:p>
            <a:pPr marL="228600" lvl="2"/>
            <a:r>
              <a:rPr lang="en-US" sz="2600">
                <a:cs typeface="Calibri"/>
              </a:rPr>
              <a:t>More on the </a:t>
            </a:r>
            <a:r>
              <a:rPr lang="en-US" sz="2600" err="1">
                <a:cs typeface="Calibri"/>
              </a:rPr>
              <a:t>flink</a:t>
            </a:r>
            <a:r>
              <a:rPr lang="en-US" sz="2600">
                <a:cs typeface="Calibri"/>
              </a:rPr>
              <a:t> based design and use cases</a:t>
            </a:r>
          </a:p>
          <a:p>
            <a:pPr marL="685800" lvl="3"/>
            <a:r>
              <a:rPr lang="en-US" sz="2400">
                <a:cs typeface="Calibri"/>
              </a:rPr>
              <a:t>Pulsar Summit Asia 2022 : </a:t>
            </a:r>
            <a:r>
              <a:rPr lang="en-US" sz="2400">
                <a:cs typeface="Calibri"/>
                <a:hlinkClick r:id="rId5"/>
              </a:rPr>
              <a:t>Keeping on top of hybrid cloud usage with Pulsar</a:t>
            </a:r>
            <a:endParaRPr lang="en-US" sz="2400">
              <a:cs typeface="Calibri"/>
            </a:endParaRPr>
          </a:p>
          <a:p>
            <a:pPr marL="228600" lvl="2"/>
            <a:r>
              <a:rPr lang="en-US" sz="2600">
                <a:cs typeface="Calibri"/>
              </a:rPr>
              <a:t>CDC and Event Streaming on Apace Pulsar</a:t>
            </a:r>
          </a:p>
          <a:p>
            <a:pPr marL="685800" lvl="3"/>
            <a:r>
              <a:rPr lang="en-US" sz="2400" err="1">
                <a:cs typeface="Calibri"/>
              </a:rPr>
              <a:t>EventSourcing</a:t>
            </a:r>
            <a:r>
              <a:rPr lang="en-US" sz="2400">
                <a:cs typeface="Calibri"/>
              </a:rPr>
              <a:t> 2021: </a:t>
            </a:r>
            <a:r>
              <a:rPr lang="en-US" sz="2400">
                <a:cs typeface="Calibri"/>
                <a:hlinkClick r:id="rId6"/>
              </a:rPr>
              <a:t>Streaming App Changes to Event Store</a:t>
            </a:r>
            <a:endParaRPr lang="en-US" sz="2400">
              <a:cs typeface="Calibri"/>
            </a:endParaRPr>
          </a:p>
          <a:p>
            <a:pPr marL="228600" lvl="2"/>
            <a:r>
              <a:rPr lang="en-US" sz="2600">
                <a:cs typeface="Calibri"/>
              </a:rPr>
              <a:t>Why we Chose Apache Pulsar:</a:t>
            </a:r>
          </a:p>
          <a:p>
            <a:pPr marL="685800" lvl="3"/>
            <a:r>
              <a:rPr lang="en-US" sz="2400" err="1">
                <a:cs typeface="Calibri"/>
              </a:rPr>
              <a:t>StreamNative</a:t>
            </a:r>
            <a:r>
              <a:rPr lang="en-US" sz="2400">
                <a:cs typeface="Calibri"/>
              </a:rPr>
              <a:t> Webinar: </a:t>
            </a:r>
            <a:r>
              <a:rPr lang="en-US" sz="2400">
                <a:cs typeface="Calibri"/>
                <a:hlinkClick r:id="rId7"/>
              </a:rPr>
              <a:t>Lessons From managing A Pulsar Cluster</a:t>
            </a:r>
            <a:endParaRPr lang="en-US" sz="2400">
              <a:cs typeface="Calibri"/>
            </a:endParaRPr>
          </a:p>
          <a:p>
            <a:pPr marL="228600" lvl="2"/>
            <a:r>
              <a:rPr lang="en-US" sz="2600">
                <a:cs typeface="Calibri"/>
              </a:rPr>
              <a:t>Key Shared Subscription</a:t>
            </a:r>
          </a:p>
          <a:p>
            <a:pPr marL="685800" lvl="3"/>
            <a:r>
              <a:rPr lang="en-US" sz="2400">
                <a:cs typeface="Calibri"/>
                <a:hlinkClick r:id="rId8"/>
              </a:rPr>
              <a:t>Apache Pulsar Updates &amp; Key Shared Subscriptions – August 11, 2021</a:t>
            </a:r>
            <a:endParaRPr lang="en-US" sz="2400">
              <a:cs typeface="Calibri"/>
            </a:endParaRPr>
          </a:p>
          <a:p>
            <a:pPr marL="228600" lvl="2"/>
            <a:r>
              <a:rPr lang="en-US" sz="2600">
                <a:cs typeface="Calibri"/>
              </a:rPr>
              <a:t>Complete Playlist on Pulsar Internals</a:t>
            </a:r>
          </a:p>
          <a:p>
            <a:pPr marL="685800" lvl="3"/>
            <a:r>
              <a:rPr lang="en-US" sz="2400">
                <a:cs typeface="Calibri"/>
                <a:hlinkClick r:id="rId9"/>
              </a:rPr>
              <a:t>TGI Pulsar Playlist by Sijie Guo</a:t>
            </a:r>
            <a:endParaRPr lang="en-US" sz="2400">
              <a:cs typeface="Calibri"/>
            </a:endParaRPr>
          </a:p>
          <a:p>
            <a:pPr marL="228600" lvl="2"/>
            <a:r>
              <a:rPr lang="en-US" sz="2600">
                <a:ea typeface="+mn-lt"/>
                <a:cs typeface="+mn-lt"/>
                <a:hlinkClick r:id="rId10"/>
              </a:rPr>
              <a:t>https://pulsar.apache.org/docs</a:t>
            </a:r>
            <a:endParaRPr lang="en-US" sz="2600">
              <a:cs typeface="Calibri"/>
            </a:endParaRPr>
          </a:p>
          <a:p>
            <a:pPr marL="685800" lvl="3"/>
            <a:endParaRPr lang="en-US" sz="2400">
              <a:cs typeface="Calibri"/>
            </a:endParaRPr>
          </a:p>
        </p:txBody>
      </p:sp>
      <p:sp>
        <p:nvSpPr>
          <p:cNvPr id="4" name="Footer Placeholder 3">
            <a:extLst>
              <a:ext uri="{FF2B5EF4-FFF2-40B4-BE49-F238E27FC236}">
                <a16:creationId xmlns:a16="http://schemas.microsoft.com/office/drawing/2014/main" id="{48CA9EC6-8309-38DB-4AF5-EDE5F1B9340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95652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916C5-EAA9-5547-9D56-7AC941BCA693}"/>
              </a:ext>
            </a:extLst>
          </p:cNvPr>
          <p:cNvSpPr>
            <a:spLocks noGrp="1"/>
          </p:cNvSpPr>
          <p:nvPr>
            <p:ph type="title"/>
          </p:nvPr>
        </p:nvSpPr>
        <p:spPr>
          <a:xfrm>
            <a:off x="838200" y="13874"/>
            <a:ext cx="10515600" cy="1325563"/>
          </a:xfrm>
        </p:spPr>
        <p:txBody>
          <a:bodyPr>
            <a:normAutofit/>
          </a:bodyPr>
          <a:lstStyle/>
          <a:p>
            <a:r>
              <a:rPr lang="en-US" sz="5400">
                <a:ea typeface="+mj-lt"/>
                <a:cs typeface="+mj-lt"/>
              </a:rPr>
              <a:t>Legal Disclaimer</a:t>
            </a:r>
            <a:endParaRPr lang="en-US" sz="5400"/>
          </a:p>
        </p:txBody>
      </p:sp>
      <p:sp>
        <p:nvSpPr>
          <p:cNvPr id="3" name="Content Placeholder 2">
            <a:extLst>
              <a:ext uri="{FF2B5EF4-FFF2-40B4-BE49-F238E27FC236}">
                <a16:creationId xmlns:a16="http://schemas.microsoft.com/office/drawing/2014/main" id="{66055BA4-C811-EDFD-2044-00E509233491}"/>
              </a:ext>
            </a:extLst>
          </p:cNvPr>
          <p:cNvSpPr>
            <a:spLocks noGrp="1"/>
          </p:cNvSpPr>
          <p:nvPr>
            <p:ph idx="1"/>
          </p:nvPr>
        </p:nvSpPr>
        <p:spPr>
          <a:xfrm>
            <a:off x="838200" y="1057846"/>
            <a:ext cx="11206163" cy="5928742"/>
          </a:xfrm>
        </p:spPr>
        <p:txBody>
          <a:bodyPr vert="horz" lIns="91440" tIns="45720" rIns="91440" bIns="45720" rtlCol="0" anchor="t">
            <a:noAutofit/>
          </a:bodyPr>
          <a:lstStyle/>
          <a:p>
            <a:r>
              <a:rPr lang="en-US" sz="1000" u="sng">
                <a:ea typeface="+mn-lt"/>
                <a:cs typeface="+mn-lt"/>
              </a:rPr>
              <a:t>Forward Looking Statements</a:t>
            </a:r>
            <a:endParaRPr lang="en-US" sz="1000">
              <a:cs typeface="Calibri" panose="020F0502020204030204"/>
            </a:endParaRPr>
          </a:p>
          <a:p>
            <a:r>
              <a:rPr lang="en-US" sz="1000">
                <a:ea typeface="+mn-lt"/>
                <a:cs typeface="+mn-lt"/>
              </a:rPr>
              <a:t>This presentation and the accompanying oral commentary may contain express and implied forward-looking statements, including, but not limited to, statements relating to: our business plans, initiatives and objectives; our ability to execute such plans, initiatives and objectives in a timely manner, and the benefits and impact of such plans, initiatives and objectives, including our ability to manage our expenses in future periods; our financial model targets and our plans to achieve those targets; the benefits and capabilities of our platform, products, services and technology; our plans and expectations regarding new products, services, product features and technology, including those that are still under development or in process; the timing of any product releases or upgrades or announcements; anticipated trends, growth rates and challenges in our business and in the markets in which we operate; our ability to develop new solutions, product features and technology and bring them to market in a timely manner, as well as the impact and/or benefits of including additional solutions or features in our product portfolio; market acceptance of new technology and recently introduced solutions; the interoperability and availability of our solutions with and on third-party platforms, including public cloud platforms; our ability to maintain and strengthen our relationships with our channel partners, OEMs and other third parties, and the impact of any changes to such relationships on our business, operations and financial results; the competitive market, including our competitive position and ability to compete effectively, our projections about our market share in future periods, the competitiveness of our future cost structure with those of other companies, and the competitive advantages of our products; our plans and timing for, and the success and impact of, our transition to a subscription-based business model; and macroeconomic trends and geopolitical environment, including the on-going global supply chain disruptions. </a:t>
            </a:r>
            <a:endParaRPr lang="en-US" sz="1000">
              <a:cs typeface="Calibri"/>
            </a:endParaRPr>
          </a:p>
          <a:p>
            <a:r>
              <a:rPr lang="en-US" sz="1000">
                <a:ea typeface="+mn-lt"/>
                <a:cs typeface="+mn-lt"/>
              </a:rPr>
              <a:t>These forward-looking statements are not historical facts and instead are based on our current expectations, estimates, opinions, and beliefs. Forward-looking statements should not be considered as guarantees or predictions of future events. Consequently, you should not rely on these forward-looking statements. The accuracy of these forward-looking statements depends upon future events and involves risks, uncertainties, and other factors, including factors that may be beyond our control, that may cause these statements to be inaccurate and cause our actual results, performance or achievements to differ materially and adversely from those anticipated or implied by such statements, including, among others, the risks detailed in our most recent Annual Report on Form 10-K and Quarterly Reports on Form 10-Q, each as filed with the U.S. Securities and Exchange Commission, or the SEC, which should be read in conjunction with the information in this presentation and accompanying oral commentary. Our SEC filings are available on the Investor Relations section of our website at </a:t>
            </a:r>
            <a:r>
              <a:rPr lang="en-US" sz="1000" err="1">
                <a:ea typeface="+mn-lt"/>
                <a:cs typeface="+mn-lt"/>
              </a:rPr>
              <a:t>ir.nutanix.com</a:t>
            </a:r>
            <a:r>
              <a:rPr lang="en-US" sz="1000">
                <a:ea typeface="+mn-lt"/>
                <a:cs typeface="+mn-lt"/>
              </a:rPr>
              <a:t> and on the SEC's website at </a:t>
            </a:r>
            <a:r>
              <a:rPr lang="en-US" sz="1000">
                <a:ea typeface="+mn-lt"/>
                <a:cs typeface="+mn-lt"/>
                <a:hlinkClick r:id="rId2"/>
              </a:rPr>
              <a:t>www.sec.gov</a:t>
            </a:r>
            <a:r>
              <a:rPr lang="en-US" sz="1000">
                <a:ea typeface="+mn-lt"/>
                <a:cs typeface="+mn-lt"/>
              </a:rPr>
              <a:t>. These forward-looking statements speak only as of the date of this presentation and accompanying oral commentary and, except as required by law, we assume no obligation, and expressly disclaim any obligation, to update, alter or otherwise revise any of these forward-looking statements to reflect actual results or subsequent events or circumstances. </a:t>
            </a:r>
            <a:endParaRPr lang="en-US" sz="1000">
              <a:cs typeface="Calibri"/>
            </a:endParaRPr>
          </a:p>
          <a:p>
            <a:r>
              <a:rPr lang="en-US" sz="1000" u="sng">
                <a:ea typeface="+mn-lt"/>
                <a:cs typeface="+mn-lt"/>
              </a:rPr>
              <a:t>Product or Roadmap Information</a:t>
            </a:r>
            <a:endParaRPr lang="en-US" sz="1000">
              <a:cs typeface="Calibri"/>
            </a:endParaRPr>
          </a:p>
          <a:p>
            <a:r>
              <a:rPr lang="en-US" sz="1000">
                <a:ea typeface="+mn-lt"/>
                <a:cs typeface="+mn-lt"/>
              </a:rPr>
              <a:t>Any future product or roadmap information included in this presentation and the accompanying oral commentary is (</a:t>
            </a:r>
            <a:r>
              <a:rPr lang="en-US" sz="1000" err="1">
                <a:ea typeface="+mn-lt"/>
                <a:cs typeface="+mn-lt"/>
              </a:rPr>
              <a:t>i</a:t>
            </a:r>
            <a:r>
              <a:rPr lang="en-US" sz="1000">
                <a:ea typeface="+mn-lt"/>
                <a:cs typeface="+mn-lt"/>
              </a:rPr>
              <a:t>) intended to outline general product directions, (ii) not a commitment, promise or legal obligation for Nutanix to deliver any material, code, or functionality, and (iii) not intended to be, and shall not be deemed to be, incorporated into any contract. This information should not be used when making a purchasing decision. Further, note that Nutanix has made no determination as to whether separate fees will be charged for any future products, product enhancements and/or functionality which may ultimately be made available. Nutanix may, in its own discretion, choose to charge separate fees for the delivery of any future products, product enhancements and/or functionality which are ultimately made available.</a:t>
            </a:r>
            <a:br>
              <a:rPr lang="en-US" sz="1000">
                <a:ea typeface="+mn-lt"/>
                <a:cs typeface="+mn-lt"/>
              </a:rPr>
            </a:br>
            <a:r>
              <a:rPr lang="en-US" sz="1000">
                <a:ea typeface="+mn-lt"/>
                <a:cs typeface="+mn-lt"/>
              </a:rPr>
              <a:t> </a:t>
            </a:r>
            <a:endParaRPr lang="en-US" sz="1000">
              <a:cs typeface="Calibri"/>
            </a:endParaRPr>
          </a:p>
          <a:p>
            <a:r>
              <a:rPr lang="en-US" sz="1000" u="sng">
                <a:ea typeface="+mn-lt"/>
                <a:cs typeface="+mn-lt"/>
              </a:rPr>
              <a:t>Third Party Reports and Publications</a:t>
            </a:r>
            <a:endParaRPr lang="en-US" sz="1000">
              <a:cs typeface="Calibri"/>
            </a:endParaRPr>
          </a:p>
          <a:p>
            <a:r>
              <a:rPr lang="en-US" sz="1000">
                <a:ea typeface="+mn-lt"/>
                <a:cs typeface="+mn-lt"/>
              </a:rPr>
              <a:t>Certain information contained in the presentation and accompanying oral commentary made available as part of this digital event may relate to or be based on reports, studies, publications, surveys and other data obtained from third-party sources and our own internal estimates and research. While we believe these third-party reports, studies, publications, surveys and other data are reliable as of the date of the applicable presentation, they have not independently verified, and we make no representation as to the adequacy, fairness, accuracy, or completeness of any information obtained from third-party sources.</a:t>
            </a:r>
            <a:endParaRPr lang="en-US" sz="1000">
              <a:cs typeface="Calibri"/>
            </a:endParaRPr>
          </a:p>
          <a:p>
            <a:r>
              <a:rPr lang="en-US" sz="1000">
                <a:ea typeface="+mn-lt"/>
                <a:cs typeface="+mn-lt"/>
              </a:rPr>
              <a:t>Trademark Disclaimer</a:t>
            </a:r>
            <a:endParaRPr lang="en-US" sz="1000">
              <a:cs typeface="Calibri"/>
            </a:endParaRPr>
          </a:p>
          <a:p>
            <a:r>
              <a:rPr lang="en-US" sz="1000">
                <a:ea typeface="+mn-lt"/>
                <a:cs typeface="+mn-lt"/>
              </a:rPr>
              <a:t>© 2022 Nutanix, Inc. All rights reserved. Nutanix, the Nutanix logo, and all Nutanix product, feature, and service names mentioned herein are registered trademarks or trademarks of Nutanix, Inc. in the United States and other countries. Other brand names or logos mentioned or used herein are for identification purposes only and may be the trademarks of their respective holder(s). Nutanix may not be associated with, or be sponsored or endorsed by, any such holder(s). </a:t>
            </a:r>
            <a:endParaRPr lang="en-US" sz="1000"/>
          </a:p>
          <a:p>
            <a:endParaRPr lang="en-US" sz="1000">
              <a:cs typeface="Calibri"/>
            </a:endParaRPr>
          </a:p>
        </p:txBody>
      </p:sp>
      <p:sp>
        <p:nvSpPr>
          <p:cNvPr id="4" name="Footer Placeholder 3">
            <a:extLst>
              <a:ext uri="{FF2B5EF4-FFF2-40B4-BE49-F238E27FC236}">
                <a16:creationId xmlns:a16="http://schemas.microsoft.com/office/drawing/2014/main" id="{A15795F8-BD56-E9EE-7E1C-3696EE73F5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2EF3F-AAB0-7CF0-4409-B0DC90F0FD8C}"/>
              </a:ext>
            </a:extLst>
          </p:cNvPr>
          <p:cNvSpPr>
            <a:spLocks noGrp="1"/>
          </p:cNvSpPr>
          <p:nvPr>
            <p:ph type="sldNum" sz="quarter" idx="12"/>
          </p:nvPr>
        </p:nvSpPr>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1509811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ED500A-EB70-5BFF-F499-864506FFE20B}"/>
              </a:ext>
            </a:extLst>
          </p:cNvPr>
          <p:cNvSpPr>
            <a:spLocks noGrp="1"/>
          </p:cNvSpPr>
          <p:nvPr>
            <p:ph type="sldNum" idx="12"/>
          </p:nvPr>
        </p:nvSpPr>
        <p:spPr/>
        <p:txBody>
          <a:bodyPr/>
          <a:lstStyle/>
          <a:p>
            <a:fld id="{00000000-1234-1234-1234-123412341234}" type="slidenum">
              <a:rPr lang="en" smtClean="0"/>
              <a:pPr/>
              <a:t>30</a:t>
            </a:fld>
            <a:endParaRPr lang="en"/>
          </a:p>
        </p:txBody>
      </p:sp>
      <p:sp>
        <p:nvSpPr>
          <p:cNvPr id="9" name="TextBox 8">
            <a:extLst>
              <a:ext uri="{FF2B5EF4-FFF2-40B4-BE49-F238E27FC236}">
                <a16:creationId xmlns:a16="http://schemas.microsoft.com/office/drawing/2014/main" id="{871D9D33-A549-7131-E3E2-9EE8E38C1ED9}"/>
              </a:ext>
            </a:extLst>
          </p:cNvPr>
          <p:cNvSpPr txBox="1"/>
          <p:nvPr/>
        </p:nvSpPr>
        <p:spPr>
          <a:xfrm>
            <a:off x="544832" y="5831503"/>
            <a:ext cx="3191896" cy="420564"/>
          </a:xfrm>
          <a:prstGeom prst="rect">
            <a:avLst/>
          </a:prstGeom>
          <a:noFill/>
        </p:spPr>
        <p:txBody>
          <a:bodyPr wrap="square" rtlCol="0">
            <a:spAutoFit/>
          </a:bodyPr>
          <a:lstStyle/>
          <a:p>
            <a:pPr algn="l"/>
            <a:r>
              <a:rPr lang="en-IN" sz="2133" b="1" err="1">
                <a:solidFill>
                  <a:srgbClr val="333333"/>
                </a:solidFill>
                <a:latin typeface="+mj-lt"/>
              </a:rPr>
              <a:t>Shivji</a:t>
            </a:r>
            <a:r>
              <a:rPr lang="en-IN" sz="2133" b="1">
                <a:solidFill>
                  <a:srgbClr val="333333"/>
                </a:solidFill>
                <a:latin typeface="+mj-lt"/>
              </a:rPr>
              <a:t> Kumar Jha</a:t>
            </a:r>
          </a:p>
        </p:txBody>
      </p:sp>
      <p:pic>
        <p:nvPicPr>
          <p:cNvPr id="12" name="Picture 11" descr="Icon&#10;&#10;Description automatically generated">
            <a:extLst>
              <a:ext uri="{FF2B5EF4-FFF2-40B4-BE49-F238E27FC236}">
                <a16:creationId xmlns:a16="http://schemas.microsoft.com/office/drawing/2014/main" id="{E4803B97-805F-78B9-26F4-A3E680CFD035}"/>
              </a:ext>
            </a:extLst>
          </p:cNvPr>
          <p:cNvPicPr>
            <a:picLocks noChangeAspect="1"/>
          </p:cNvPicPr>
          <p:nvPr/>
        </p:nvPicPr>
        <p:blipFill>
          <a:blip r:embed="rId3"/>
          <a:stretch>
            <a:fillRect/>
          </a:stretch>
        </p:blipFill>
        <p:spPr>
          <a:xfrm>
            <a:off x="2825899" y="3713975"/>
            <a:ext cx="465940" cy="451407"/>
          </a:xfrm>
          <a:prstGeom prst="rect">
            <a:avLst/>
          </a:prstGeom>
        </p:spPr>
      </p:pic>
      <p:pic>
        <p:nvPicPr>
          <p:cNvPr id="14" name="Picture 13" descr="Icon&#10;&#10;Description automatically generated">
            <a:extLst>
              <a:ext uri="{FF2B5EF4-FFF2-40B4-BE49-F238E27FC236}">
                <a16:creationId xmlns:a16="http://schemas.microsoft.com/office/drawing/2014/main" id="{32FBEBD7-53F5-FFEA-82BB-902BF9345C30}"/>
              </a:ext>
            </a:extLst>
          </p:cNvPr>
          <p:cNvPicPr>
            <a:picLocks noChangeAspect="1"/>
          </p:cNvPicPr>
          <p:nvPr/>
        </p:nvPicPr>
        <p:blipFill>
          <a:blip r:embed="rId4"/>
          <a:stretch>
            <a:fillRect/>
          </a:stretch>
        </p:blipFill>
        <p:spPr>
          <a:xfrm>
            <a:off x="2902100" y="4230862"/>
            <a:ext cx="330200" cy="330200"/>
          </a:xfrm>
          <a:prstGeom prst="rect">
            <a:avLst/>
          </a:prstGeom>
        </p:spPr>
      </p:pic>
      <p:pic>
        <p:nvPicPr>
          <p:cNvPr id="16" name="Picture 15" descr="Icon&#10;&#10;Description automatically generated">
            <a:extLst>
              <a:ext uri="{FF2B5EF4-FFF2-40B4-BE49-F238E27FC236}">
                <a16:creationId xmlns:a16="http://schemas.microsoft.com/office/drawing/2014/main" id="{2B0FBB12-5658-483B-0C35-0346344F60D0}"/>
              </a:ext>
            </a:extLst>
          </p:cNvPr>
          <p:cNvPicPr>
            <a:picLocks noChangeAspect="1"/>
          </p:cNvPicPr>
          <p:nvPr/>
        </p:nvPicPr>
        <p:blipFill>
          <a:blip r:embed="rId5"/>
          <a:stretch>
            <a:fillRect/>
          </a:stretch>
        </p:blipFill>
        <p:spPr>
          <a:xfrm>
            <a:off x="2831961" y="4604561"/>
            <a:ext cx="400339" cy="451405"/>
          </a:xfrm>
          <a:prstGeom prst="rect">
            <a:avLst/>
          </a:prstGeom>
        </p:spPr>
      </p:pic>
      <p:sp>
        <p:nvSpPr>
          <p:cNvPr id="19" name="TextBox 18">
            <a:extLst>
              <a:ext uri="{FF2B5EF4-FFF2-40B4-BE49-F238E27FC236}">
                <a16:creationId xmlns:a16="http://schemas.microsoft.com/office/drawing/2014/main" id="{855F098D-CF34-1544-FDFE-847B8E802D2C}"/>
              </a:ext>
            </a:extLst>
          </p:cNvPr>
          <p:cNvSpPr txBox="1"/>
          <p:nvPr/>
        </p:nvSpPr>
        <p:spPr>
          <a:xfrm>
            <a:off x="3139166" y="4640857"/>
            <a:ext cx="1432561" cy="461665"/>
          </a:xfrm>
          <a:prstGeom prst="rect">
            <a:avLst/>
          </a:prstGeom>
          <a:noFill/>
        </p:spPr>
        <p:txBody>
          <a:bodyPr wrap="square" rtlCol="0">
            <a:spAutoFit/>
          </a:bodyPr>
          <a:lstStyle/>
          <a:p>
            <a:r>
              <a:rPr lang="en-US" sz="2400"/>
              <a:t>shiv4289</a:t>
            </a:r>
          </a:p>
        </p:txBody>
      </p:sp>
      <p:sp>
        <p:nvSpPr>
          <p:cNvPr id="20" name="TextBox 19">
            <a:extLst>
              <a:ext uri="{FF2B5EF4-FFF2-40B4-BE49-F238E27FC236}">
                <a16:creationId xmlns:a16="http://schemas.microsoft.com/office/drawing/2014/main" id="{181C97B7-179D-A430-BEBF-89A5B6CC681A}"/>
              </a:ext>
            </a:extLst>
          </p:cNvPr>
          <p:cNvSpPr txBox="1"/>
          <p:nvPr/>
        </p:nvSpPr>
        <p:spPr>
          <a:xfrm>
            <a:off x="3154580" y="4173881"/>
            <a:ext cx="1583283" cy="461665"/>
          </a:xfrm>
          <a:prstGeom prst="rect">
            <a:avLst/>
          </a:prstGeom>
          <a:noFill/>
        </p:spPr>
        <p:txBody>
          <a:bodyPr wrap="square" rtlCol="0">
            <a:spAutoFit/>
          </a:bodyPr>
          <a:lstStyle/>
          <a:p>
            <a:r>
              <a:rPr lang="en-US" sz="2400"/>
              <a:t>in/</a:t>
            </a:r>
            <a:r>
              <a:rPr lang="en-US" sz="2400" err="1"/>
              <a:t>shivjijha</a:t>
            </a:r>
            <a:endParaRPr lang="en-US" sz="2400"/>
          </a:p>
        </p:txBody>
      </p:sp>
      <p:sp>
        <p:nvSpPr>
          <p:cNvPr id="21" name="TextBox 20">
            <a:extLst>
              <a:ext uri="{FF2B5EF4-FFF2-40B4-BE49-F238E27FC236}">
                <a16:creationId xmlns:a16="http://schemas.microsoft.com/office/drawing/2014/main" id="{7556FE02-3F43-5EE8-D5B5-0AF4BBEAF3D1}"/>
              </a:ext>
            </a:extLst>
          </p:cNvPr>
          <p:cNvSpPr txBox="1"/>
          <p:nvPr/>
        </p:nvSpPr>
        <p:spPr>
          <a:xfrm>
            <a:off x="3149365" y="3702069"/>
            <a:ext cx="1529106" cy="461665"/>
          </a:xfrm>
          <a:prstGeom prst="rect">
            <a:avLst/>
          </a:prstGeom>
          <a:noFill/>
        </p:spPr>
        <p:txBody>
          <a:bodyPr wrap="square" rtlCol="0">
            <a:spAutoFit/>
          </a:bodyPr>
          <a:lstStyle/>
          <a:p>
            <a:r>
              <a:rPr lang="en-US" sz="2400"/>
              <a:t>@</a:t>
            </a:r>
            <a:r>
              <a:rPr lang="en-US" sz="2400" err="1"/>
              <a:t>shivjiJha</a:t>
            </a:r>
            <a:endParaRPr lang="en-US" sz="2400"/>
          </a:p>
        </p:txBody>
      </p:sp>
      <p:pic>
        <p:nvPicPr>
          <p:cNvPr id="22" name="Picture 21" descr="Icon&#10;&#10;Description automatically generated">
            <a:extLst>
              <a:ext uri="{FF2B5EF4-FFF2-40B4-BE49-F238E27FC236}">
                <a16:creationId xmlns:a16="http://schemas.microsoft.com/office/drawing/2014/main" id="{9D72B6CE-0D7F-1138-0218-CE688914BD1E}"/>
              </a:ext>
            </a:extLst>
          </p:cNvPr>
          <p:cNvPicPr>
            <a:picLocks noChangeAspect="1"/>
          </p:cNvPicPr>
          <p:nvPr/>
        </p:nvPicPr>
        <p:blipFill>
          <a:blip r:embed="rId4"/>
          <a:stretch>
            <a:fillRect/>
          </a:stretch>
        </p:blipFill>
        <p:spPr>
          <a:xfrm>
            <a:off x="8759340" y="3577052"/>
            <a:ext cx="330200" cy="330200"/>
          </a:xfrm>
          <a:prstGeom prst="rect">
            <a:avLst/>
          </a:prstGeom>
        </p:spPr>
      </p:pic>
      <p:sp>
        <p:nvSpPr>
          <p:cNvPr id="23" name="TextBox 22">
            <a:extLst>
              <a:ext uri="{FF2B5EF4-FFF2-40B4-BE49-F238E27FC236}">
                <a16:creationId xmlns:a16="http://schemas.microsoft.com/office/drawing/2014/main" id="{9291F944-E6A8-F192-65F1-99928B76B345}"/>
              </a:ext>
            </a:extLst>
          </p:cNvPr>
          <p:cNvSpPr txBox="1"/>
          <p:nvPr/>
        </p:nvSpPr>
        <p:spPr>
          <a:xfrm>
            <a:off x="9077268" y="3572705"/>
            <a:ext cx="3776680" cy="338554"/>
          </a:xfrm>
          <a:prstGeom prst="rect">
            <a:avLst/>
          </a:prstGeom>
          <a:noFill/>
        </p:spPr>
        <p:txBody>
          <a:bodyPr wrap="square" rtlCol="0">
            <a:spAutoFit/>
          </a:bodyPr>
          <a:lstStyle/>
          <a:p>
            <a:r>
              <a:rPr lang="en-IN" sz="1600">
                <a:latin typeface="-apple-system"/>
              </a:rPr>
              <a:t>in/</a:t>
            </a:r>
            <a:r>
              <a:rPr lang="en-IN" sz="1600" err="1">
                <a:latin typeface="-apple-system"/>
              </a:rPr>
              <a:t>sourabhaggrawal</a:t>
            </a:r>
            <a:r>
              <a:rPr lang="en-IN" sz="1600">
                <a:latin typeface="-apple-system"/>
              </a:rPr>
              <a:t>/</a:t>
            </a:r>
            <a:endParaRPr lang="en-US" sz="1600"/>
          </a:p>
        </p:txBody>
      </p:sp>
      <p:pic>
        <p:nvPicPr>
          <p:cNvPr id="25" name="Picture 24" descr="Icon&#10;&#10;Description automatically generated">
            <a:extLst>
              <a:ext uri="{FF2B5EF4-FFF2-40B4-BE49-F238E27FC236}">
                <a16:creationId xmlns:a16="http://schemas.microsoft.com/office/drawing/2014/main" id="{7D47670C-E377-B136-8442-3FABB18CDDFE}"/>
              </a:ext>
            </a:extLst>
          </p:cNvPr>
          <p:cNvPicPr>
            <a:picLocks noChangeAspect="1"/>
          </p:cNvPicPr>
          <p:nvPr/>
        </p:nvPicPr>
        <p:blipFill>
          <a:blip r:embed="rId6"/>
          <a:stretch>
            <a:fillRect/>
          </a:stretch>
        </p:blipFill>
        <p:spPr>
          <a:xfrm>
            <a:off x="8759340" y="4112437"/>
            <a:ext cx="336024" cy="256116"/>
          </a:xfrm>
          <a:prstGeom prst="rect">
            <a:avLst/>
          </a:prstGeom>
        </p:spPr>
      </p:pic>
      <p:sp>
        <p:nvSpPr>
          <p:cNvPr id="26" name="TextBox 25">
            <a:extLst>
              <a:ext uri="{FF2B5EF4-FFF2-40B4-BE49-F238E27FC236}">
                <a16:creationId xmlns:a16="http://schemas.microsoft.com/office/drawing/2014/main" id="{09845D95-2446-A6B4-B44B-33CC583EF1E9}"/>
              </a:ext>
            </a:extLst>
          </p:cNvPr>
          <p:cNvSpPr txBox="1"/>
          <p:nvPr/>
        </p:nvSpPr>
        <p:spPr>
          <a:xfrm>
            <a:off x="9107749" y="4035309"/>
            <a:ext cx="2787401" cy="461665"/>
          </a:xfrm>
          <a:prstGeom prst="rect">
            <a:avLst/>
          </a:prstGeom>
          <a:noFill/>
        </p:spPr>
        <p:txBody>
          <a:bodyPr wrap="square" rtlCol="0">
            <a:spAutoFit/>
          </a:bodyPr>
          <a:lstStyle/>
          <a:p>
            <a:r>
              <a:rPr lang="en-US" sz="2400"/>
              <a:t>Souravagrawal1111</a:t>
            </a:r>
          </a:p>
        </p:txBody>
      </p:sp>
      <p:pic>
        <p:nvPicPr>
          <p:cNvPr id="27" name="Picture 26" descr="Icon&#10;&#10;Description automatically generated">
            <a:extLst>
              <a:ext uri="{FF2B5EF4-FFF2-40B4-BE49-F238E27FC236}">
                <a16:creationId xmlns:a16="http://schemas.microsoft.com/office/drawing/2014/main" id="{53ACF9F2-6DD9-F8EB-B1D4-F9EB5820DBB5}"/>
              </a:ext>
            </a:extLst>
          </p:cNvPr>
          <p:cNvPicPr>
            <a:picLocks noChangeAspect="1"/>
          </p:cNvPicPr>
          <p:nvPr/>
        </p:nvPicPr>
        <p:blipFill>
          <a:blip r:embed="rId6"/>
          <a:stretch>
            <a:fillRect/>
          </a:stretch>
        </p:blipFill>
        <p:spPr>
          <a:xfrm>
            <a:off x="2864119" y="5212413"/>
            <a:ext cx="336024" cy="256116"/>
          </a:xfrm>
          <a:prstGeom prst="rect">
            <a:avLst/>
          </a:prstGeom>
        </p:spPr>
      </p:pic>
      <p:sp>
        <p:nvSpPr>
          <p:cNvPr id="28" name="TextBox 27">
            <a:extLst>
              <a:ext uri="{FF2B5EF4-FFF2-40B4-BE49-F238E27FC236}">
                <a16:creationId xmlns:a16="http://schemas.microsoft.com/office/drawing/2014/main" id="{61407FDC-871A-C223-5C94-BAFEDC5D84F8}"/>
              </a:ext>
            </a:extLst>
          </p:cNvPr>
          <p:cNvSpPr txBox="1"/>
          <p:nvPr/>
        </p:nvSpPr>
        <p:spPr>
          <a:xfrm>
            <a:off x="3178026" y="5107833"/>
            <a:ext cx="2787401" cy="461665"/>
          </a:xfrm>
          <a:prstGeom prst="rect">
            <a:avLst/>
          </a:prstGeom>
          <a:noFill/>
        </p:spPr>
        <p:txBody>
          <a:bodyPr wrap="square" rtlCol="0">
            <a:spAutoFit/>
          </a:bodyPr>
          <a:lstStyle/>
          <a:p>
            <a:r>
              <a:rPr lang="en-IN" sz="2400">
                <a:solidFill>
                  <a:srgbClr val="222222"/>
                </a:solidFill>
                <a:latin typeface="Google Sans"/>
              </a:rPr>
              <a:t>shiv4289</a:t>
            </a:r>
            <a:endParaRPr lang="en-US" sz="2400"/>
          </a:p>
        </p:txBody>
      </p:sp>
      <p:sp>
        <p:nvSpPr>
          <p:cNvPr id="5" name="Title 1">
            <a:extLst>
              <a:ext uri="{FF2B5EF4-FFF2-40B4-BE49-F238E27FC236}">
                <a16:creationId xmlns:a16="http://schemas.microsoft.com/office/drawing/2014/main" id="{5FDBDBA5-6DDB-68B6-E043-E431AA199DAB}"/>
              </a:ext>
            </a:extLst>
          </p:cNvPr>
          <p:cNvSpPr>
            <a:spLocks noGrp="1"/>
          </p:cNvSpPr>
          <p:nvPr>
            <p:ph type="title"/>
          </p:nvPr>
        </p:nvSpPr>
        <p:spPr>
          <a:xfrm>
            <a:off x="872649" y="551529"/>
            <a:ext cx="9144000" cy="2764028"/>
          </a:xfrm>
        </p:spPr>
        <p:txBody>
          <a:bodyPr vert="horz" lIns="91440" tIns="45720" rIns="91440" bIns="45720" rtlCol="0" anchor="ctr">
            <a:normAutofit/>
          </a:bodyPr>
          <a:lstStyle/>
          <a:p>
            <a:pPr algn="ctr"/>
            <a:r>
              <a:rPr lang="en-US" sz="4800">
                <a:cs typeface="Calibri Light"/>
              </a:rPr>
              <a:t>Thanks! </a:t>
            </a:r>
            <a:br>
              <a:rPr lang="en-US" sz="4800">
                <a:cs typeface="Calibri Light"/>
              </a:rPr>
            </a:br>
            <a:r>
              <a:rPr lang="en-US" sz="4800">
                <a:cs typeface="Calibri Light"/>
              </a:rPr>
              <a:t>Questions?</a:t>
            </a:r>
          </a:p>
        </p:txBody>
      </p:sp>
      <p:pic>
        <p:nvPicPr>
          <p:cNvPr id="7" name="Picture 6">
            <a:extLst>
              <a:ext uri="{FF2B5EF4-FFF2-40B4-BE49-F238E27FC236}">
                <a16:creationId xmlns:a16="http://schemas.microsoft.com/office/drawing/2014/main" id="{47FA115F-5EC0-8C46-4C9E-8538A841B1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5118" y="3589901"/>
            <a:ext cx="1962767" cy="1942321"/>
          </a:xfrm>
          <a:prstGeom prst="ellipse">
            <a:avLst/>
          </a:prstGeom>
        </p:spPr>
      </p:pic>
      <p:sp>
        <p:nvSpPr>
          <p:cNvPr id="13" name="TextBox 12">
            <a:extLst>
              <a:ext uri="{FF2B5EF4-FFF2-40B4-BE49-F238E27FC236}">
                <a16:creationId xmlns:a16="http://schemas.microsoft.com/office/drawing/2014/main" id="{1E8EAB53-49EA-47C8-4D9A-132844EBC46E}"/>
              </a:ext>
            </a:extLst>
          </p:cNvPr>
          <p:cNvSpPr txBox="1"/>
          <p:nvPr/>
        </p:nvSpPr>
        <p:spPr>
          <a:xfrm>
            <a:off x="6626545" y="5830705"/>
            <a:ext cx="3191896" cy="420564"/>
          </a:xfrm>
          <a:prstGeom prst="rect">
            <a:avLst/>
          </a:prstGeom>
          <a:noFill/>
        </p:spPr>
        <p:txBody>
          <a:bodyPr wrap="square" rtlCol="0">
            <a:spAutoFit/>
          </a:bodyPr>
          <a:lstStyle/>
          <a:p>
            <a:pPr algn="l"/>
            <a:r>
              <a:rPr lang="en-IN" sz="2133" b="1">
                <a:solidFill>
                  <a:srgbClr val="333333"/>
                </a:solidFill>
                <a:latin typeface="+mj-lt"/>
              </a:rPr>
              <a:t>Sourabh Agrawal</a:t>
            </a:r>
          </a:p>
        </p:txBody>
      </p:sp>
      <p:pic>
        <p:nvPicPr>
          <p:cNvPr id="15" name="Picture 2" descr="profile image">
            <a:extLst>
              <a:ext uri="{FF2B5EF4-FFF2-40B4-BE49-F238E27FC236}">
                <a16:creationId xmlns:a16="http://schemas.microsoft.com/office/drawing/2014/main" id="{DD5845B6-D2D0-651E-2FE1-1CAEA309F8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3365" y="3561079"/>
            <a:ext cx="1971143" cy="1971143"/>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825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DB521A-AFB7-3B05-B005-CCF4312D8524}"/>
              </a:ext>
            </a:extLst>
          </p:cNvPr>
          <p:cNvSpPr>
            <a:spLocks noGrp="1"/>
          </p:cNvSpPr>
          <p:nvPr>
            <p:ph type="sldNum" idx="12"/>
          </p:nvPr>
        </p:nvSpPr>
        <p:spPr/>
        <p:txBody>
          <a:bodyPr/>
          <a:lstStyle/>
          <a:p>
            <a:fld id="{00000000-1234-1234-1234-123412341234}" type="slidenum">
              <a:rPr lang="en" smtClean="0"/>
              <a:pPr/>
              <a:t>4</a:t>
            </a:fld>
            <a:endParaRPr lang="en"/>
          </a:p>
        </p:txBody>
      </p:sp>
      <p:sp>
        <p:nvSpPr>
          <p:cNvPr id="3" name="Title 2">
            <a:extLst>
              <a:ext uri="{FF2B5EF4-FFF2-40B4-BE49-F238E27FC236}">
                <a16:creationId xmlns:a16="http://schemas.microsoft.com/office/drawing/2014/main" id="{691370C1-303C-7D3A-19CC-08D7C522E309}"/>
              </a:ext>
            </a:extLst>
          </p:cNvPr>
          <p:cNvSpPr>
            <a:spLocks noGrp="1"/>
          </p:cNvSpPr>
          <p:nvPr>
            <p:ph type="title"/>
          </p:nvPr>
        </p:nvSpPr>
        <p:spPr>
          <a:xfrm>
            <a:off x="647169" y="-5602"/>
            <a:ext cx="7896000" cy="763600"/>
          </a:xfrm>
        </p:spPr>
        <p:txBody>
          <a:bodyPr>
            <a:normAutofit fontScale="90000"/>
          </a:bodyPr>
          <a:lstStyle/>
          <a:p>
            <a:r>
              <a:rPr lang="en-US"/>
              <a:t>What do we do?</a:t>
            </a:r>
          </a:p>
        </p:txBody>
      </p:sp>
      <p:sp>
        <p:nvSpPr>
          <p:cNvPr id="5" name="Subtitle 4">
            <a:extLst>
              <a:ext uri="{FF2B5EF4-FFF2-40B4-BE49-F238E27FC236}">
                <a16:creationId xmlns:a16="http://schemas.microsoft.com/office/drawing/2014/main" id="{8E9F31AA-0502-E5A5-98B9-6B4AB8CAE916}"/>
              </a:ext>
            </a:extLst>
          </p:cNvPr>
          <p:cNvSpPr>
            <a:spLocks noGrp="1"/>
          </p:cNvSpPr>
          <p:nvPr>
            <p:ph type="subTitle" idx="1"/>
          </p:nvPr>
        </p:nvSpPr>
        <p:spPr>
          <a:xfrm>
            <a:off x="5190478" y="1916823"/>
            <a:ext cx="6242245" cy="4563200"/>
          </a:xfrm>
        </p:spPr>
        <p:txBody>
          <a:bodyPr/>
          <a:lstStyle/>
          <a:p>
            <a:pPr>
              <a:buFont typeface="Wingdings" pitchFamily="2" charset="2"/>
              <a:buChar char="Ø"/>
            </a:pPr>
            <a:r>
              <a:rPr lang="en-IN" sz="1867">
                <a:latin typeface="+mn-lt"/>
              </a:rPr>
              <a:t>Nutanix unifies public cloud simplicity with private cloud performance and security</a:t>
            </a:r>
          </a:p>
          <a:p>
            <a:pPr>
              <a:buFont typeface="Wingdings" pitchFamily="2" charset="2"/>
              <a:buChar char="Ø"/>
            </a:pPr>
            <a:r>
              <a:rPr lang="en-IN" sz="1867">
                <a:latin typeface="+mn-lt"/>
              </a:rPr>
              <a:t>Whether on-premises or hybrid, we’ll ensure business continuity through centralized management, one-click operations</a:t>
            </a:r>
          </a:p>
          <a:p>
            <a:pPr>
              <a:buFont typeface="Wingdings" pitchFamily="2" charset="2"/>
              <a:buChar char="Ø"/>
            </a:pPr>
            <a:r>
              <a:rPr lang="en-IN" sz="1867">
                <a:latin typeface="+mn-lt"/>
              </a:rPr>
              <a:t>More than 20,000 leading companies trust Nutanix</a:t>
            </a:r>
          </a:p>
        </p:txBody>
      </p:sp>
      <p:pic>
        <p:nvPicPr>
          <p:cNvPr id="11" name="Picture 10" descr="A picture containing text, clipart&#10;&#10;Description automatically generated">
            <a:extLst>
              <a:ext uri="{FF2B5EF4-FFF2-40B4-BE49-F238E27FC236}">
                <a16:creationId xmlns:a16="http://schemas.microsoft.com/office/drawing/2014/main" id="{16050806-DADE-C0DE-B365-B1257F2AB68F}"/>
              </a:ext>
            </a:extLst>
          </p:cNvPr>
          <p:cNvPicPr>
            <a:picLocks noChangeAspect="1"/>
          </p:cNvPicPr>
          <p:nvPr/>
        </p:nvPicPr>
        <p:blipFill>
          <a:blip r:embed="rId2"/>
          <a:stretch>
            <a:fillRect/>
          </a:stretch>
        </p:blipFill>
        <p:spPr>
          <a:xfrm>
            <a:off x="1056520" y="2354700"/>
            <a:ext cx="3307080" cy="974573"/>
          </a:xfrm>
          <a:prstGeom prst="rect">
            <a:avLst/>
          </a:prstGeom>
        </p:spPr>
      </p:pic>
      <p:pic>
        <p:nvPicPr>
          <p:cNvPr id="13" name="Picture 12" descr="Logo, company name&#10;&#10;Description automatically generated">
            <a:extLst>
              <a:ext uri="{FF2B5EF4-FFF2-40B4-BE49-F238E27FC236}">
                <a16:creationId xmlns:a16="http://schemas.microsoft.com/office/drawing/2014/main" id="{E093CD06-8A1B-25CF-3DD4-B3A08FD22C46}"/>
              </a:ext>
            </a:extLst>
          </p:cNvPr>
          <p:cNvPicPr>
            <a:picLocks noChangeAspect="1"/>
          </p:cNvPicPr>
          <p:nvPr/>
        </p:nvPicPr>
        <p:blipFill>
          <a:blip r:embed="rId3"/>
          <a:stretch>
            <a:fillRect/>
          </a:stretch>
        </p:blipFill>
        <p:spPr>
          <a:xfrm>
            <a:off x="5940878" y="4320420"/>
            <a:ext cx="1540933" cy="1303867"/>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6A368103-A674-69E4-1223-7E2F158AEB36}"/>
              </a:ext>
            </a:extLst>
          </p:cNvPr>
          <p:cNvPicPr>
            <a:picLocks noChangeAspect="1"/>
          </p:cNvPicPr>
          <p:nvPr/>
        </p:nvPicPr>
        <p:blipFill>
          <a:blip r:embed="rId4"/>
          <a:stretch>
            <a:fillRect/>
          </a:stretch>
        </p:blipFill>
        <p:spPr>
          <a:xfrm>
            <a:off x="9967990" y="4335660"/>
            <a:ext cx="1540933" cy="1288627"/>
          </a:xfrm>
          <a:prstGeom prst="rect">
            <a:avLst/>
          </a:prstGeom>
        </p:spPr>
      </p:pic>
      <p:pic>
        <p:nvPicPr>
          <p:cNvPr id="17" name="Picture 16" descr="Logo, company name&#10;&#10;Description automatically generated">
            <a:extLst>
              <a:ext uri="{FF2B5EF4-FFF2-40B4-BE49-F238E27FC236}">
                <a16:creationId xmlns:a16="http://schemas.microsoft.com/office/drawing/2014/main" id="{A167FD46-4FBF-1027-0BF0-E98AE6BFF43F}"/>
              </a:ext>
            </a:extLst>
          </p:cNvPr>
          <p:cNvPicPr>
            <a:picLocks noChangeAspect="1"/>
          </p:cNvPicPr>
          <p:nvPr/>
        </p:nvPicPr>
        <p:blipFill>
          <a:blip r:embed="rId5"/>
          <a:stretch>
            <a:fillRect/>
          </a:stretch>
        </p:blipFill>
        <p:spPr>
          <a:xfrm>
            <a:off x="7801187" y="4366140"/>
            <a:ext cx="2015067" cy="1253067"/>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BB4A32D3-DA49-D451-81B4-F0CB86927CB3}"/>
              </a:ext>
            </a:extLst>
          </p:cNvPr>
          <p:cNvPicPr>
            <a:picLocks noChangeAspect="1"/>
          </p:cNvPicPr>
          <p:nvPr/>
        </p:nvPicPr>
        <p:blipFill>
          <a:blip r:embed="rId6"/>
          <a:stretch>
            <a:fillRect/>
          </a:stretch>
        </p:blipFill>
        <p:spPr>
          <a:xfrm>
            <a:off x="29379" y="4505387"/>
            <a:ext cx="1700359" cy="974573"/>
          </a:xfrm>
          <a:prstGeom prst="rect">
            <a:avLst/>
          </a:prstGeom>
        </p:spPr>
      </p:pic>
      <p:pic>
        <p:nvPicPr>
          <p:cNvPr id="21" name="Picture 20" descr="Icon&#10;&#10;Description automatically generated">
            <a:extLst>
              <a:ext uri="{FF2B5EF4-FFF2-40B4-BE49-F238E27FC236}">
                <a16:creationId xmlns:a16="http://schemas.microsoft.com/office/drawing/2014/main" id="{AEFEB72E-654E-02ED-3A0A-202392A83FC7}"/>
              </a:ext>
            </a:extLst>
          </p:cNvPr>
          <p:cNvPicPr>
            <a:picLocks noChangeAspect="1"/>
          </p:cNvPicPr>
          <p:nvPr/>
        </p:nvPicPr>
        <p:blipFill>
          <a:blip r:embed="rId7"/>
          <a:stretch>
            <a:fillRect/>
          </a:stretch>
        </p:blipFill>
        <p:spPr>
          <a:xfrm>
            <a:off x="1700359" y="4488060"/>
            <a:ext cx="1700359" cy="1022379"/>
          </a:xfrm>
          <a:prstGeom prst="rect">
            <a:avLst/>
          </a:prstGeom>
        </p:spPr>
      </p:pic>
      <p:pic>
        <p:nvPicPr>
          <p:cNvPr id="23" name="Picture 22" descr="Logo, company name&#10;&#10;Description automatically generated">
            <a:extLst>
              <a:ext uri="{FF2B5EF4-FFF2-40B4-BE49-F238E27FC236}">
                <a16:creationId xmlns:a16="http://schemas.microsoft.com/office/drawing/2014/main" id="{E1CCD874-C3FD-1C88-2076-E5210E988942}"/>
              </a:ext>
            </a:extLst>
          </p:cNvPr>
          <p:cNvPicPr>
            <a:picLocks noChangeAspect="1"/>
          </p:cNvPicPr>
          <p:nvPr/>
        </p:nvPicPr>
        <p:blipFill>
          <a:blip r:embed="rId8"/>
          <a:stretch>
            <a:fillRect/>
          </a:stretch>
        </p:blipFill>
        <p:spPr>
          <a:xfrm>
            <a:off x="3576271" y="4554554"/>
            <a:ext cx="1264351" cy="879684"/>
          </a:xfrm>
          <a:prstGeom prst="rect">
            <a:avLst/>
          </a:prstGeom>
        </p:spPr>
      </p:pic>
      <p:sp>
        <p:nvSpPr>
          <p:cNvPr id="24" name="TextBox 23">
            <a:extLst>
              <a:ext uri="{FF2B5EF4-FFF2-40B4-BE49-F238E27FC236}">
                <a16:creationId xmlns:a16="http://schemas.microsoft.com/office/drawing/2014/main" id="{C0EE92C3-D602-3050-3824-745AB6CCE019}"/>
              </a:ext>
            </a:extLst>
          </p:cNvPr>
          <p:cNvSpPr txBox="1"/>
          <p:nvPr/>
        </p:nvSpPr>
        <p:spPr>
          <a:xfrm>
            <a:off x="1399420" y="3788054"/>
            <a:ext cx="2621280" cy="461665"/>
          </a:xfrm>
          <a:prstGeom prst="rect">
            <a:avLst/>
          </a:prstGeom>
          <a:noFill/>
        </p:spPr>
        <p:txBody>
          <a:bodyPr wrap="square" rtlCol="0">
            <a:spAutoFit/>
          </a:bodyPr>
          <a:lstStyle/>
          <a:p>
            <a:r>
              <a:rPr lang="en-US" sz="2400" b="1"/>
              <a:t>Supported Clouds</a:t>
            </a:r>
          </a:p>
        </p:txBody>
      </p:sp>
      <p:sp>
        <p:nvSpPr>
          <p:cNvPr id="25" name="TextBox 24">
            <a:extLst>
              <a:ext uri="{FF2B5EF4-FFF2-40B4-BE49-F238E27FC236}">
                <a16:creationId xmlns:a16="http://schemas.microsoft.com/office/drawing/2014/main" id="{674AEECB-D7FA-98AA-A0BC-E363F1297AD1}"/>
              </a:ext>
            </a:extLst>
          </p:cNvPr>
          <p:cNvSpPr txBox="1"/>
          <p:nvPr/>
        </p:nvSpPr>
        <p:spPr>
          <a:xfrm>
            <a:off x="8288978" y="6161137"/>
            <a:ext cx="3739236" cy="461665"/>
          </a:xfrm>
          <a:prstGeom prst="rect">
            <a:avLst/>
          </a:prstGeom>
          <a:noFill/>
        </p:spPr>
        <p:txBody>
          <a:bodyPr wrap="square" rtlCol="0">
            <a:spAutoFit/>
          </a:bodyPr>
          <a:lstStyle/>
          <a:p>
            <a:r>
              <a:rPr lang="en-IN" sz="2400">
                <a:latin typeface="Slack-Lato"/>
                <a:hlinkClick r:id="rId9"/>
              </a:rPr>
              <a:t>https://www.nutanix.com/</a:t>
            </a:r>
            <a:endParaRPr lang="en-US" sz="2400"/>
          </a:p>
        </p:txBody>
      </p:sp>
      <p:sp>
        <p:nvSpPr>
          <p:cNvPr id="7" name="Rectangle 6">
            <a:extLst>
              <a:ext uri="{FF2B5EF4-FFF2-40B4-BE49-F238E27FC236}">
                <a16:creationId xmlns:a16="http://schemas.microsoft.com/office/drawing/2014/main" id="{5633DFE7-7749-C4D3-A8F8-FE1C8CC05A8C}"/>
              </a:ext>
            </a:extLst>
          </p:cNvPr>
          <p:cNvSpPr/>
          <p:nvPr/>
        </p:nvSpPr>
        <p:spPr>
          <a:xfrm>
            <a:off x="106878" y="83127"/>
            <a:ext cx="11726883" cy="7857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a:solidFill>
                  <a:schemeClr val="tx1"/>
                </a:solidFill>
              </a:rPr>
              <a:t>What we do at Nutanix! </a:t>
            </a:r>
          </a:p>
        </p:txBody>
      </p:sp>
    </p:spTree>
    <p:extLst>
      <p:ext uri="{BB962C8B-B14F-4D97-AF65-F5344CB8AC3E}">
        <p14:creationId xmlns:p14="http://schemas.microsoft.com/office/powerpoint/2010/main" val="1578205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9F397-C234-0578-2164-0AC5D1209377}"/>
              </a:ext>
            </a:extLst>
          </p:cNvPr>
          <p:cNvSpPr>
            <a:spLocks noGrp="1"/>
          </p:cNvSpPr>
          <p:nvPr>
            <p:ph type="sldNum" sz="quarter" idx="12"/>
          </p:nvPr>
        </p:nvSpPr>
        <p:spPr/>
        <p:txBody>
          <a:bodyPr/>
          <a:lstStyle/>
          <a:p>
            <a:fld id="{00000000-1234-1234-1234-123412341234}" type="slidenum">
              <a:rPr lang="en" smtClean="0"/>
              <a:pPr/>
              <a:t>5</a:t>
            </a:fld>
            <a:endParaRPr lang="en"/>
          </a:p>
        </p:txBody>
      </p:sp>
      <p:pic>
        <p:nvPicPr>
          <p:cNvPr id="4" name="Picture 2" descr="Apache Pulsar: A Quick Overview - Knoldus Blogs">
            <a:extLst>
              <a:ext uri="{FF2B5EF4-FFF2-40B4-BE49-F238E27FC236}">
                <a16:creationId xmlns:a16="http://schemas.microsoft.com/office/drawing/2014/main" id="{6FBD2D0B-06C0-857D-C47D-4158A9064C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2118" y="2188781"/>
            <a:ext cx="4954693" cy="15978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4A94E2-FE38-9E6D-0843-FC364D8EE066}"/>
              </a:ext>
            </a:extLst>
          </p:cNvPr>
          <p:cNvSpPr txBox="1"/>
          <p:nvPr/>
        </p:nvSpPr>
        <p:spPr>
          <a:xfrm>
            <a:off x="642751" y="4189486"/>
            <a:ext cx="5029200" cy="2062103"/>
          </a:xfrm>
          <a:prstGeom prst="rect">
            <a:avLst/>
          </a:prstGeom>
          <a:noFill/>
        </p:spPr>
        <p:txBody>
          <a:bodyPr wrap="square">
            <a:spAutoFit/>
          </a:bodyPr>
          <a:lstStyle/>
          <a:p>
            <a:pPr rtl="0">
              <a:spcBef>
                <a:spcPts val="0"/>
              </a:spcBef>
              <a:spcAft>
                <a:spcPts val="1200"/>
              </a:spcAft>
            </a:pPr>
            <a:r>
              <a:rPr lang="en-US" sz="1800"/>
              <a:t>Apache Pulsar is a cloud-native, distributed, open-source pub-sub messaging and streaming platform. </a:t>
            </a:r>
          </a:p>
          <a:p>
            <a:pPr rtl="0">
              <a:spcBef>
                <a:spcPts val="0"/>
              </a:spcBef>
              <a:spcAft>
                <a:spcPts val="1200"/>
              </a:spcAft>
            </a:pPr>
            <a:r>
              <a:rPr lang="en-IN" sz="1800" i="0" u="none" strike="noStrike">
                <a:solidFill>
                  <a:srgbClr val="434343"/>
                </a:solidFill>
                <a:effectLst/>
              </a:rPr>
              <a:t>Originally developed by Yahoo and contributed to the Apache Software Foundation in 2016.</a:t>
            </a:r>
            <a:endParaRPr lang="en-IN">
              <a:effectLst/>
            </a:endParaRPr>
          </a:p>
          <a:p>
            <a:br>
              <a:rPr lang="en-IN"/>
            </a:br>
            <a:r>
              <a:rPr lang="en-US" sz="1800"/>
              <a:t> </a:t>
            </a:r>
          </a:p>
        </p:txBody>
      </p:sp>
      <p:sp>
        <p:nvSpPr>
          <p:cNvPr id="3" name="Footer Placeholder 2">
            <a:extLst>
              <a:ext uri="{FF2B5EF4-FFF2-40B4-BE49-F238E27FC236}">
                <a16:creationId xmlns:a16="http://schemas.microsoft.com/office/drawing/2014/main" id="{48F21EBF-EC65-2B00-D4B2-8D6E3A658AF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31102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9F397-C234-0578-2164-0AC5D1209377}"/>
              </a:ext>
            </a:extLst>
          </p:cNvPr>
          <p:cNvSpPr>
            <a:spLocks noGrp="1"/>
          </p:cNvSpPr>
          <p:nvPr>
            <p:ph type="sldNum" sz="quarter" idx="12"/>
          </p:nvPr>
        </p:nvSpPr>
        <p:spPr/>
        <p:txBody>
          <a:bodyPr/>
          <a:lstStyle/>
          <a:p>
            <a:fld id="{00000000-1234-1234-1234-123412341234}" type="slidenum">
              <a:rPr lang="en" smtClean="0"/>
              <a:pPr/>
              <a:t>6</a:t>
            </a:fld>
            <a:endParaRPr lang="en"/>
          </a:p>
        </p:txBody>
      </p:sp>
      <p:sp>
        <p:nvSpPr>
          <p:cNvPr id="3" name="Title 2">
            <a:extLst>
              <a:ext uri="{FF2B5EF4-FFF2-40B4-BE49-F238E27FC236}">
                <a16:creationId xmlns:a16="http://schemas.microsoft.com/office/drawing/2014/main" id="{A86D4072-11C5-7B49-6FA8-257AA6E5B308}"/>
              </a:ext>
            </a:extLst>
          </p:cNvPr>
          <p:cNvSpPr txBox="1">
            <a:spLocks/>
          </p:cNvSpPr>
          <p:nvPr/>
        </p:nvSpPr>
        <p:spPr>
          <a:xfrm>
            <a:off x="1279784" y="0"/>
            <a:ext cx="9829800" cy="13258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2"/>
                </a:solidFill>
              </a:rPr>
              <a:t>Agenda</a:t>
            </a:r>
          </a:p>
        </p:txBody>
      </p:sp>
      <p:pic>
        <p:nvPicPr>
          <p:cNvPr id="4" name="Picture 2" descr="Apache Pulsar: A Quick Overview - Knoldus Blogs">
            <a:extLst>
              <a:ext uri="{FF2B5EF4-FFF2-40B4-BE49-F238E27FC236}">
                <a16:creationId xmlns:a16="http://schemas.microsoft.com/office/drawing/2014/main" id="{6FBD2D0B-06C0-857D-C47D-4158A9064C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2118" y="2188781"/>
            <a:ext cx="4954693" cy="1597888"/>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3">
            <a:extLst>
              <a:ext uri="{FF2B5EF4-FFF2-40B4-BE49-F238E27FC236}">
                <a16:creationId xmlns:a16="http://schemas.microsoft.com/office/drawing/2014/main" id="{D020C1F8-E88F-A1F0-C3CB-EEE0DF1A3BDE}"/>
              </a:ext>
            </a:extLst>
          </p:cNvPr>
          <p:cNvSpPr txBox="1">
            <a:spLocks/>
          </p:cNvSpPr>
          <p:nvPr/>
        </p:nvSpPr>
        <p:spPr>
          <a:xfrm>
            <a:off x="6354870" y="2276275"/>
            <a:ext cx="5515011" cy="322762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1800">
                <a:solidFill>
                  <a:schemeClr val="tx2"/>
                </a:solidFill>
              </a:rPr>
              <a:t>What we love about Pulsar after 4 years in production!</a:t>
            </a:r>
          </a:p>
          <a:p>
            <a:pPr lvl="1">
              <a:spcAft>
                <a:spcPts val="600"/>
              </a:spcAft>
            </a:pPr>
            <a:r>
              <a:rPr lang="en-US" sz="1400">
                <a:solidFill>
                  <a:schemeClr val="tx2"/>
                </a:solidFill>
              </a:rPr>
              <a:t>Pulsar Architecture</a:t>
            </a:r>
          </a:p>
          <a:p>
            <a:pPr lvl="1">
              <a:spcAft>
                <a:spcPts val="600"/>
              </a:spcAft>
            </a:pPr>
            <a:r>
              <a:rPr lang="en-US" sz="1400">
                <a:solidFill>
                  <a:schemeClr val="tx2"/>
                </a:solidFill>
              </a:rPr>
              <a:t>Segment Oriented Storage</a:t>
            </a:r>
            <a:endParaRPr lang="en-US" sz="1400">
              <a:solidFill>
                <a:schemeClr val="tx2"/>
              </a:solidFill>
              <a:cs typeface="Calibri"/>
            </a:endParaRPr>
          </a:p>
          <a:p>
            <a:pPr lvl="1">
              <a:spcAft>
                <a:spcPts val="600"/>
              </a:spcAft>
            </a:pPr>
            <a:r>
              <a:rPr lang="en-US" sz="1400">
                <a:solidFill>
                  <a:schemeClr val="tx2"/>
                </a:solidFill>
              </a:rPr>
              <a:t>Workload Isolation</a:t>
            </a:r>
            <a:endParaRPr lang="en-US" sz="1400">
              <a:solidFill>
                <a:schemeClr val="tx2"/>
              </a:solidFill>
              <a:cs typeface="Calibri"/>
            </a:endParaRPr>
          </a:p>
          <a:p>
            <a:pPr lvl="1">
              <a:spcAft>
                <a:spcPts val="600"/>
              </a:spcAft>
            </a:pPr>
            <a:r>
              <a:rPr lang="en-US" sz="1400">
                <a:solidFill>
                  <a:schemeClr val="tx2"/>
                </a:solidFill>
              </a:rPr>
              <a:t>Multi-Tenancy</a:t>
            </a:r>
          </a:p>
          <a:p>
            <a:pPr lvl="1">
              <a:spcAft>
                <a:spcPts val="600"/>
              </a:spcAft>
            </a:pPr>
            <a:r>
              <a:rPr lang="en-US" sz="1400">
                <a:solidFill>
                  <a:schemeClr val="tx2"/>
                </a:solidFill>
                <a:cs typeface="Calibri"/>
              </a:rPr>
              <a:t>Geo-Replication</a:t>
            </a:r>
          </a:p>
          <a:p>
            <a:pPr lvl="1">
              <a:spcAft>
                <a:spcPts val="600"/>
              </a:spcAft>
            </a:pPr>
            <a:r>
              <a:rPr lang="en-US" sz="1400">
                <a:solidFill>
                  <a:schemeClr val="tx2"/>
                </a:solidFill>
              </a:rPr>
              <a:t>Subscription Choices</a:t>
            </a:r>
            <a:endParaRPr lang="en-US" sz="1400">
              <a:solidFill>
                <a:schemeClr val="tx2"/>
              </a:solidFill>
              <a:cs typeface="Calibri"/>
            </a:endParaRPr>
          </a:p>
          <a:p>
            <a:pPr>
              <a:spcAft>
                <a:spcPts val="600"/>
              </a:spcAft>
            </a:pPr>
            <a:r>
              <a:rPr lang="en-US" sz="1800">
                <a:solidFill>
                  <a:schemeClr val="tx2"/>
                </a:solidFill>
              </a:rPr>
              <a:t>Design Patterns</a:t>
            </a:r>
            <a:endParaRPr lang="en-US" sz="1800">
              <a:solidFill>
                <a:schemeClr val="tx2"/>
              </a:solidFill>
              <a:cs typeface="Calibri"/>
            </a:endParaRPr>
          </a:p>
          <a:p>
            <a:pPr>
              <a:spcAft>
                <a:spcPts val="600"/>
              </a:spcAft>
            </a:pPr>
            <a:r>
              <a:rPr lang="en-US" sz="1800">
                <a:solidFill>
                  <a:schemeClr val="tx2"/>
                </a:solidFill>
              </a:rPr>
              <a:t>Challenges / Learnings</a:t>
            </a:r>
            <a:endParaRPr lang="en-US" sz="1800">
              <a:solidFill>
                <a:schemeClr val="tx2"/>
              </a:solidFill>
              <a:cs typeface="Calibri"/>
            </a:endParaRPr>
          </a:p>
        </p:txBody>
      </p:sp>
      <p:sp>
        <p:nvSpPr>
          <p:cNvPr id="8" name="TextBox 7">
            <a:extLst>
              <a:ext uri="{FF2B5EF4-FFF2-40B4-BE49-F238E27FC236}">
                <a16:creationId xmlns:a16="http://schemas.microsoft.com/office/drawing/2014/main" id="{7F4A94E2-FE38-9E6D-0843-FC364D8EE066}"/>
              </a:ext>
            </a:extLst>
          </p:cNvPr>
          <p:cNvSpPr txBox="1"/>
          <p:nvPr/>
        </p:nvSpPr>
        <p:spPr>
          <a:xfrm>
            <a:off x="642751" y="4189486"/>
            <a:ext cx="5029200" cy="2062103"/>
          </a:xfrm>
          <a:prstGeom prst="rect">
            <a:avLst/>
          </a:prstGeom>
          <a:noFill/>
        </p:spPr>
        <p:txBody>
          <a:bodyPr wrap="square" lIns="91440" tIns="45720" rIns="91440" bIns="45720" anchor="t">
            <a:spAutoFit/>
          </a:bodyPr>
          <a:lstStyle/>
          <a:p>
            <a:pPr rtl="0">
              <a:spcBef>
                <a:spcPts val="0"/>
              </a:spcBef>
              <a:spcAft>
                <a:spcPts val="1200"/>
              </a:spcAft>
            </a:pPr>
            <a:r>
              <a:rPr lang="en-US" sz="1800"/>
              <a:t>Apache Pulsar is a cloud-native, distributed, open-source pub-sub messaging and streaming platform. </a:t>
            </a:r>
          </a:p>
          <a:p>
            <a:pPr rtl="0">
              <a:spcBef>
                <a:spcPts val="0"/>
              </a:spcBef>
              <a:spcAft>
                <a:spcPts val="1200"/>
              </a:spcAft>
            </a:pPr>
            <a:r>
              <a:rPr lang="en-IN" sz="1800" i="0" u="none" strike="noStrike">
                <a:solidFill>
                  <a:srgbClr val="434343"/>
                </a:solidFill>
                <a:effectLst/>
              </a:rPr>
              <a:t>Originally developed by Yahoo and contributed to the Apache Software Foundation in 2016.</a:t>
            </a:r>
            <a:endParaRPr lang="en-IN">
              <a:effectLst/>
            </a:endParaRPr>
          </a:p>
          <a:p>
            <a:br>
              <a:rPr lang="en-IN"/>
            </a:br>
            <a:r>
              <a:rPr lang="en-US" sz="1800"/>
              <a:t> </a:t>
            </a:r>
          </a:p>
        </p:txBody>
      </p:sp>
      <p:sp>
        <p:nvSpPr>
          <p:cNvPr id="6" name="Footer Placeholder 5">
            <a:extLst>
              <a:ext uri="{FF2B5EF4-FFF2-40B4-BE49-F238E27FC236}">
                <a16:creationId xmlns:a16="http://schemas.microsoft.com/office/drawing/2014/main" id="{47C1DA62-FD55-3D8C-4A81-5CF3F8F8071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58323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3A76-04CF-4F85-574B-8BF5B22A4A7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Pulsar Architecture</a:t>
            </a:r>
          </a:p>
        </p:txBody>
      </p:sp>
      <p:sp>
        <p:nvSpPr>
          <p:cNvPr id="3" name="Footer Placeholder 2">
            <a:extLst>
              <a:ext uri="{FF2B5EF4-FFF2-40B4-BE49-F238E27FC236}">
                <a16:creationId xmlns:a16="http://schemas.microsoft.com/office/drawing/2014/main" id="{CB8DCCE6-60AD-4747-7512-3DCBAA9BD0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B68AB1-E588-87F1-E8F7-651893D1A788}"/>
              </a:ext>
            </a:extLst>
          </p:cNvPr>
          <p:cNvSpPr>
            <a:spLocks noGrp="1"/>
          </p:cNvSpPr>
          <p:nvPr>
            <p:ph type="sldNum" sz="quarter" idx="12"/>
          </p:nvPr>
        </p:nvSpPr>
        <p:spPr/>
        <p:txBody>
          <a:bodyPr/>
          <a:lstStyle/>
          <a:p>
            <a:fld id="{00000000-1234-1234-1234-123412341234}" type="slidenum">
              <a:rPr lang="en" smtClean="0"/>
              <a:pPr/>
              <a:t>7</a:t>
            </a:fld>
            <a:endParaRPr lang="en"/>
          </a:p>
        </p:txBody>
      </p:sp>
    </p:spTree>
    <p:extLst>
      <p:ext uri="{BB962C8B-B14F-4D97-AF65-F5344CB8AC3E}">
        <p14:creationId xmlns:p14="http://schemas.microsoft.com/office/powerpoint/2010/main" val="1011915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5AA2FC-6F1E-69C1-130D-526A8F1DF16C}"/>
              </a:ext>
            </a:extLst>
          </p:cNvPr>
          <p:cNvSpPr/>
          <p:nvPr/>
        </p:nvSpPr>
        <p:spPr>
          <a:xfrm>
            <a:off x="721895" y="1604210"/>
            <a:ext cx="10881894" cy="50131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B44384A-B6CC-40F1-2475-8DECD801AB3D}"/>
              </a:ext>
            </a:extLst>
          </p:cNvPr>
          <p:cNvSpPr/>
          <p:nvPr/>
        </p:nvSpPr>
        <p:spPr>
          <a:xfrm>
            <a:off x="1243263" y="2259263"/>
            <a:ext cx="5106736" cy="2687052"/>
          </a:xfrm>
          <a:prstGeom prst="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4BB75D6-EA53-7B1B-D7FC-09B761AE4024}"/>
              </a:ext>
            </a:extLst>
          </p:cNvPr>
          <p:cNvSpPr/>
          <p:nvPr/>
        </p:nvSpPr>
        <p:spPr>
          <a:xfrm>
            <a:off x="1490578" y="2586789"/>
            <a:ext cx="5106736" cy="2687052"/>
          </a:xfrm>
          <a:prstGeom prst="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32C076B-A033-6691-4A17-459D0613B25B}"/>
              </a:ext>
            </a:extLst>
          </p:cNvPr>
          <p:cNvSpPr/>
          <p:nvPr/>
        </p:nvSpPr>
        <p:spPr>
          <a:xfrm>
            <a:off x="1831472" y="2914315"/>
            <a:ext cx="5100052" cy="2914315"/>
          </a:xfrm>
          <a:prstGeom prst="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cs typeface="Calibri" panose="020F0502020204030204"/>
            </a:endParaRPr>
          </a:p>
        </p:txBody>
      </p:sp>
      <p:sp>
        <p:nvSpPr>
          <p:cNvPr id="7" name="TextBox 6">
            <a:extLst>
              <a:ext uri="{FF2B5EF4-FFF2-40B4-BE49-F238E27FC236}">
                <a16:creationId xmlns:a16="http://schemas.microsoft.com/office/drawing/2014/main" id="{55EF0B2A-F541-63EA-9782-649D01390ECB}"/>
              </a:ext>
            </a:extLst>
          </p:cNvPr>
          <p:cNvSpPr txBox="1"/>
          <p:nvPr/>
        </p:nvSpPr>
        <p:spPr>
          <a:xfrm>
            <a:off x="2045368" y="5327316"/>
            <a:ext cx="16042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Broker</a:t>
            </a:r>
            <a:endParaRPr lang="en-US"/>
          </a:p>
        </p:txBody>
      </p:sp>
      <p:grpSp>
        <p:nvGrpSpPr>
          <p:cNvPr id="53" name="Group 52">
            <a:extLst>
              <a:ext uri="{FF2B5EF4-FFF2-40B4-BE49-F238E27FC236}">
                <a16:creationId xmlns:a16="http://schemas.microsoft.com/office/drawing/2014/main" id="{F1B66A3F-711B-F23C-FC4D-9B613D1BDB50}"/>
              </a:ext>
            </a:extLst>
          </p:cNvPr>
          <p:cNvGrpSpPr/>
          <p:nvPr/>
        </p:nvGrpSpPr>
        <p:grpSpPr>
          <a:xfrm>
            <a:off x="6968466" y="4427393"/>
            <a:ext cx="2688320" cy="1492645"/>
            <a:chOff x="6948906" y="4388852"/>
            <a:chExt cx="2688320" cy="1492645"/>
          </a:xfrm>
        </p:grpSpPr>
        <p:sp>
          <p:nvSpPr>
            <p:cNvPr id="13" name="Rectangle 12">
              <a:extLst>
                <a:ext uri="{FF2B5EF4-FFF2-40B4-BE49-F238E27FC236}">
                  <a16:creationId xmlns:a16="http://schemas.microsoft.com/office/drawing/2014/main" id="{3555883D-C29D-D266-2D95-679102FD49BD}"/>
                </a:ext>
              </a:extLst>
            </p:cNvPr>
            <p:cNvSpPr/>
            <p:nvPr/>
          </p:nvSpPr>
          <p:spPr>
            <a:xfrm>
              <a:off x="8046547" y="5184485"/>
              <a:ext cx="1457158" cy="454527"/>
            </a:xfrm>
            <a:prstGeom prst="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B4EEE0BF-B1AA-94FF-6735-1ECB450E8787}"/>
                </a:ext>
              </a:extLst>
            </p:cNvPr>
            <p:cNvGrpSpPr/>
            <p:nvPr/>
          </p:nvGrpSpPr>
          <p:grpSpPr>
            <a:xfrm>
              <a:off x="6948906" y="4388852"/>
              <a:ext cx="2688320" cy="1492645"/>
              <a:chOff x="6948906" y="4388852"/>
              <a:chExt cx="2688320" cy="1492645"/>
            </a:xfrm>
          </p:grpSpPr>
          <p:sp>
            <p:nvSpPr>
              <p:cNvPr id="12" name="Rectangle 11">
                <a:extLst>
                  <a:ext uri="{FF2B5EF4-FFF2-40B4-BE49-F238E27FC236}">
                    <a16:creationId xmlns:a16="http://schemas.microsoft.com/office/drawing/2014/main" id="{268492DF-1539-F283-E5E7-B01361FCAF8F}"/>
                  </a:ext>
                </a:extLst>
              </p:cNvPr>
              <p:cNvSpPr/>
              <p:nvPr/>
            </p:nvSpPr>
            <p:spPr>
              <a:xfrm>
                <a:off x="8112683" y="5303169"/>
                <a:ext cx="1457158" cy="454527"/>
              </a:xfrm>
              <a:prstGeom prst="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B861DD-DE52-7D9C-50B8-5AB0AFAA65FD}"/>
                  </a:ext>
                </a:extLst>
              </p:cNvPr>
              <p:cNvSpPr/>
              <p:nvPr/>
            </p:nvSpPr>
            <p:spPr>
              <a:xfrm>
                <a:off x="8180068" y="5425351"/>
                <a:ext cx="1457158" cy="454527"/>
              </a:xfrm>
              <a:prstGeom prst="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cs typeface="Calibri" panose="020F0502020204030204"/>
                </a:endParaRPr>
              </a:p>
            </p:txBody>
          </p:sp>
          <p:sp>
            <p:nvSpPr>
              <p:cNvPr id="15" name="TextBox 14">
                <a:extLst>
                  <a:ext uri="{FF2B5EF4-FFF2-40B4-BE49-F238E27FC236}">
                    <a16:creationId xmlns:a16="http://schemas.microsoft.com/office/drawing/2014/main" id="{5F8B9FC4-A391-BD3A-7086-EBB053EC5E3E}"/>
                  </a:ext>
                </a:extLst>
              </p:cNvPr>
              <p:cNvSpPr txBox="1"/>
              <p:nvPr/>
            </p:nvSpPr>
            <p:spPr>
              <a:xfrm>
                <a:off x="8212946" y="5512165"/>
                <a:ext cx="1256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Zookeeper</a:t>
                </a:r>
              </a:p>
            </p:txBody>
          </p:sp>
          <p:cxnSp>
            <p:nvCxnSpPr>
              <p:cNvPr id="16" name="Straight Arrow Connector 15">
                <a:extLst>
                  <a:ext uri="{FF2B5EF4-FFF2-40B4-BE49-F238E27FC236}">
                    <a16:creationId xmlns:a16="http://schemas.microsoft.com/office/drawing/2014/main" id="{2C1CE40A-2FF6-727A-A5BF-0270DA35B6B4}"/>
                  </a:ext>
                </a:extLst>
              </p:cNvPr>
              <p:cNvCxnSpPr/>
              <p:nvPr/>
            </p:nvCxnSpPr>
            <p:spPr>
              <a:xfrm flipV="1">
                <a:off x="6948906" y="5423568"/>
                <a:ext cx="1148346" cy="8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10A34B-18CE-2B03-11E7-197F26BFF960}"/>
                  </a:ext>
                </a:extLst>
              </p:cNvPr>
              <p:cNvCxnSpPr>
                <a:cxnSpLocks/>
              </p:cNvCxnSpPr>
              <p:nvPr/>
            </p:nvCxnSpPr>
            <p:spPr>
              <a:xfrm flipH="1">
                <a:off x="9066462" y="4388852"/>
                <a:ext cx="21390" cy="847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B39A4D50-CA40-051C-EEE5-123C48115DE1}"/>
              </a:ext>
            </a:extLst>
          </p:cNvPr>
          <p:cNvGrpSpPr/>
          <p:nvPr/>
        </p:nvGrpSpPr>
        <p:grpSpPr>
          <a:xfrm>
            <a:off x="902368" y="207210"/>
            <a:ext cx="5628105" cy="1169736"/>
            <a:chOff x="902368" y="207210"/>
            <a:chExt cx="5628105" cy="1169736"/>
          </a:xfrm>
        </p:grpSpPr>
        <p:sp>
          <p:nvSpPr>
            <p:cNvPr id="20" name="Rectangle 19">
              <a:extLst>
                <a:ext uri="{FF2B5EF4-FFF2-40B4-BE49-F238E27FC236}">
                  <a16:creationId xmlns:a16="http://schemas.microsoft.com/office/drawing/2014/main" id="{47B845AB-F3BE-4DA1-F6C4-EC2EBBD166D1}"/>
                </a:ext>
              </a:extLst>
            </p:cNvPr>
            <p:cNvSpPr/>
            <p:nvPr/>
          </p:nvSpPr>
          <p:spPr>
            <a:xfrm>
              <a:off x="902368" y="207210"/>
              <a:ext cx="1945105" cy="1109579"/>
            </a:xfrm>
            <a:prstGeom prst="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8EDB53F-75A2-DC8E-AC97-F92B89A6B6B4}"/>
                </a:ext>
              </a:extLst>
            </p:cNvPr>
            <p:cNvSpPr txBox="1"/>
            <p:nvPr/>
          </p:nvSpPr>
          <p:spPr>
            <a:xfrm>
              <a:off x="1350210" y="307473"/>
              <a:ext cx="1390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Producer</a:t>
              </a:r>
              <a:endParaRPr lang="en-US"/>
            </a:p>
          </p:txBody>
        </p:sp>
        <p:sp>
          <p:nvSpPr>
            <p:cNvPr id="4" name="Rectangle: Rounded Corners 3">
              <a:extLst>
                <a:ext uri="{FF2B5EF4-FFF2-40B4-BE49-F238E27FC236}">
                  <a16:creationId xmlns:a16="http://schemas.microsoft.com/office/drawing/2014/main" id="{5541660F-8448-7967-FFF4-B6ACF42FC5F0}"/>
                </a:ext>
              </a:extLst>
            </p:cNvPr>
            <p:cNvSpPr/>
            <p:nvPr/>
          </p:nvSpPr>
          <p:spPr>
            <a:xfrm>
              <a:off x="1136315" y="802105"/>
              <a:ext cx="1497263" cy="40105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Pulsar lib</a:t>
              </a:r>
              <a:endParaRPr lang="en-US">
                <a:solidFill>
                  <a:srgbClr val="000000"/>
                </a:solidFill>
              </a:endParaRPr>
            </a:p>
          </p:txBody>
        </p:sp>
        <p:sp>
          <p:nvSpPr>
            <p:cNvPr id="19" name="Rectangle 18">
              <a:extLst>
                <a:ext uri="{FF2B5EF4-FFF2-40B4-BE49-F238E27FC236}">
                  <a16:creationId xmlns:a16="http://schemas.microsoft.com/office/drawing/2014/main" id="{71A74056-ECDD-895A-BB0B-713C495AB29A}"/>
                </a:ext>
              </a:extLst>
            </p:cNvPr>
            <p:cNvSpPr/>
            <p:nvPr/>
          </p:nvSpPr>
          <p:spPr>
            <a:xfrm>
              <a:off x="4585368" y="267367"/>
              <a:ext cx="1945105" cy="1109579"/>
            </a:xfrm>
            <a:prstGeom prst="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48EECC8-D22E-3B27-444C-41275365ADDC}"/>
                </a:ext>
              </a:extLst>
            </p:cNvPr>
            <p:cNvSpPr txBox="1"/>
            <p:nvPr/>
          </p:nvSpPr>
          <p:spPr>
            <a:xfrm>
              <a:off x="5033210" y="367630"/>
              <a:ext cx="1390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Consumer</a:t>
              </a:r>
              <a:endParaRPr lang="en-US"/>
            </a:p>
          </p:txBody>
        </p:sp>
        <p:sp>
          <p:nvSpPr>
            <p:cNvPr id="23" name="Rectangle: Rounded Corners 22">
              <a:extLst>
                <a:ext uri="{FF2B5EF4-FFF2-40B4-BE49-F238E27FC236}">
                  <a16:creationId xmlns:a16="http://schemas.microsoft.com/office/drawing/2014/main" id="{9109A053-B391-349D-427A-804F3C133CC4}"/>
                </a:ext>
              </a:extLst>
            </p:cNvPr>
            <p:cNvSpPr/>
            <p:nvPr/>
          </p:nvSpPr>
          <p:spPr>
            <a:xfrm>
              <a:off x="4819315" y="862262"/>
              <a:ext cx="1497263" cy="40105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Pulsar lib</a:t>
              </a:r>
              <a:endParaRPr lang="en-US">
                <a:solidFill>
                  <a:srgbClr val="000000"/>
                </a:solidFill>
              </a:endParaRPr>
            </a:p>
          </p:txBody>
        </p:sp>
      </p:grpSp>
      <p:cxnSp>
        <p:nvCxnSpPr>
          <p:cNvPr id="33" name="Straight Arrow Connector 32">
            <a:extLst>
              <a:ext uri="{FF2B5EF4-FFF2-40B4-BE49-F238E27FC236}">
                <a16:creationId xmlns:a16="http://schemas.microsoft.com/office/drawing/2014/main" id="{F55612C5-C796-59B1-D3B1-E2AFFFF87376}"/>
              </a:ext>
            </a:extLst>
          </p:cNvPr>
          <p:cNvCxnSpPr/>
          <p:nvPr/>
        </p:nvCxnSpPr>
        <p:spPr>
          <a:xfrm>
            <a:off x="1808747" y="1280695"/>
            <a:ext cx="914400" cy="187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E48CE75-4DAE-BBC0-AB35-5F0211499253}"/>
              </a:ext>
            </a:extLst>
          </p:cNvPr>
          <p:cNvCxnSpPr>
            <a:cxnSpLocks/>
          </p:cNvCxnSpPr>
          <p:nvPr/>
        </p:nvCxnSpPr>
        <p:spPr>
          <a:xfrm flipV="1">
            <a:off x="4549272" y="1372937"/>
            <a:ext cx="453190" cy="1819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728BB384-2B03-1C81-A611-9BA4E6AF4E94}"/>
              </a:ext>
            </a:extLst>
          </p:cNvPr>
          <p:cNvGrpSpPr/>
          <p:nvPr/>
        </p:nvGrpSpPr>
        <p:grpSpPr>
          <a:xfrm>
            <a:off x="2196099" y="3154947"/>
            <a:ext cx="4692314" cy="2526631"/>
            <a:chOff x="2138947" y="3154947"/>
            <a:chExt cx="4692314" cy="2526631"/>
          </a:xfrm>
        </p:grpSpPr>
        <p:sp>
          <p:nvSpPr>
            <p:cNvPr id="24" name="Rectangle: Rounded Corners 23">
              <a:extLst>
                <a:ext uri="{FF2B5EF4-FFF2-40B4-BE49-F238E27FC236}">
                  <a16:creationId xmlns:a16="http://schemas.microsoft.com/office/drawing/2014/main" id="{B3BB3EFC-FD62-3B27-909E-189D0AFA7816}"/>
                </a:ext>
              </a:extLst>
            </p:cNvPr>
            <p:cNvSpPr/>
            <p:nvPr/>
          </p:nvSpPr>
          <p:spPr>
            <a:xfrm>
              <a:off x="2152315" y="3154947"/>
              <a:ext cx="4518526" cy="58821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3F8B497-1851-0107-EBD8-F4AED3335348}"/>
                </a:ext>
              </a:extLst>
            </p:cNvPr>
            <p:cNvSpPr/>
            <p:nvPr/>
          </p:nvSpPr>
          <p:spPr>
            <a:xfrm>
              <a:off x="2138947" y="4117473"/>
              <a:ext cx="1403684" cy="73526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79183925-B4B5-1201-5F94-74AF3035708E}"/>
                </a:ext>
              </a:extLst>
            </p:cNvPr>
            <p:cNvSpPr/>
            <p:nvPr/>
          </p:nvSpPr>
          <p:spPr>
            <a:xfrm>
              <a:off x="3952411" y="4017209"/>
              <a:ext cx="1590842" cy="795421"/>
            </a:xfrm>
            <a:prstGeom prst="roundRect">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Managed Ledger</a:t>
              </a:r>
            </a:p>
          </p:txBody>
        </p:sp>
        <p:sp>
          <p:nvSpPr>
            <p:cNvPr id="27" name="Rectangle: Rounded Corners 26">
              <a:extLst>
                <a:ext uri="{FF2B5EF4-FFF2-40B4-BE49-F238E27FC236}">
                  <a16:creationId xmlns:a16="http://schemas.microsoft.com/office/drawing/2014/main" id="{EDEC924D-01EB-DDE0-482C-97D2765E7FF8}"/>
                </a:ext>
              </a:extLst>
            </p:cNvPr>
            <p:cNvSpPr/>
            <p:nvPr/>
          </p:nvSpPr>
          <p:spPr>
            <a:xfrm>
              <a:off x="5868736" y="4077369"/>
              <a:ext cx="962525" cy="79542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Bookie Client</a:t>
              </a:r>
            </a:p>
          </p:txBody>
        </p:sp>
        <p:sp>
          <p:nvSpPr>
            <p:cNvPr id="28" name="Rectangle: Rounded Corners 27">
              <a:extLst>
                <a:ext uri="{FF2B5EF4-FFF2-40B4-BE49-F238E27FC236}">
                  <a16:creationId xmlns:a16="http://schemas.microsoft.com/office/drawing/2014/main" id="{C69A7500-8A88-D9A4-55EA-2BC8853D71BD}"/>
                </a:ext>
              </a:extLst>
            </p:cNvPr>
            <p:cNvSpPr/>
            <p:nvPr/>
          </p:nvSpPr>
          <p:spPr>
            <a:xfrm>
              <a:off x="5427579" y="5200315"/>
              <a:ext cx="1216526" cy="48126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Cache</a:t>
              </a:r>
              <a:endParaRPr lang="en-US">
                <a:solidFill>
                  <a:schemeClr val="tx1"/>
                </a:solidFill>
              </a:endParaRPr>
            </a:p>
          </p:txBody>
        </p:sp>
        <p:sp>
          <p:nvSpPr>
            <p:cNvPr id="29" name="Rectangle: Rounded Corners 28">
              <a:extLst>
                <a:ext uri="{FF2B5EF4-FFF2-40B4-BE49-F238E27FC236}">
                  <a16:creationId xmlns:a16="http://schemas.microsoft.com/office/drawing/2014/main" id="{B516C270-DA72-8ADD-6259-8D5F84333828}"/>
                </a:ext>
              </a:extLst>
            </p:cNvPr>
            <p:cNvSpPr/>
            <p:nvPr/>
          </p:nvSpPr>
          <p:spPr>
            <a:xfrm>
              <a:off x="3154947" y="5080000"/>
              <a:ext cx="1537368" cy="58821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Global Replicator</a:t>
              </a:r>
            </a:p>
          </p:txBody>
        </p:sp>
        <p:sp>
          <p:nvSpPr>
            <p:cNvPr id="30" name="TextBox 29">
              <a:extLst>
                <a:ext uri="{FF2B5EF4-FFF2-40B4-BE49-F238E27FC236}">
                  <a16:creationId xmlns:a16="http://schemas.microsoft.com/office/drawing/2014/main" id="{4B5B987E-58DD-255B-7622-D05F1C1AAED1}"/>
                </a:ext>
              </a:extLst>
            </p:cNvPr>
            <p:cNvSpPr txBox="1"/>
            <p:nvPr/>
          </p:nvSpPr>
          <p:spPr>
            <a:xfrm>
              <a:off x="3529262" y="3288631"/>
              <a:ext cx="20721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Dispatcher</a:t>
              </a:r>
              <a:endParaRPr lang="en-US"/>
            </a:p>
          </p:txBody>
        </p:sp>
        <p:sp>
          <p:nvSpPr>
            <p:cNvPr id="31" name="TextBox 30">
              <a:extLst>
                <a:ext uri="{FF2B5EF4-FFF2-40B4-BE49-F238E27FC236}">
                  <a16:creationId xmlns:a16="http://schemas.microsoft.com/office/drawing/2014/main" id="{7D6CF495-0E9D-D961-7BDE-5E7C0E1802E1}"/>
                </a:ext>
              </a:extLst>
            </p:cNvPr>
            <p:cNvSpPr txBox="1"/>
            <p:nvPr/>
          </p:nvSpPr>
          <p:spPr>
            <a:xfrm>
              <a:off x="2339472" y="4204368"/>
              <a:ext cx="10026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Load Balancer</a:t>
              </a:r>
            </a:p>
          </p:txBody>
        </p:sp>
        <p:cxnSp>
          <p:nvCxnSpPr>
            <p:cNvPr id="35" name="Straight Arrow Connector 34">
              <a:extLst>
                <a:ext uri="{FF2B5EF4-FFF2-40B4-BE49-F238E27FC236}">
                  <a16:creationId xmlns:a16="http://schemas.microsoft.com/office/drawing/2014/main" id="{DD6F4609-A7F0-4C38-A0A3-DAE7EE7E05A9}"/>
                </a:ext>
              </a:extLst>
            </p:cNvPr>
            <p:cNvCxnSpPr>
              <a:cxnSpLocks/>
            </p:cNvCxnSpPr>
            <p:nvPr/>
          </p:nvCxnSpPr>
          <p:spPr>
            <a:xfrm>
              <a:off x="2584114" y="3727115"/>
              <a:ext cx="25401" cy="386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313A07-5CDE-61DB-E00E-84A7C6153C8D}"/>
                </a:ext>
              </a:extLst>
            </p:cNvPr>
            <p:cNvCxnSpPr>
              <a:cxnSpLocks/>
            </p:cNvCxnSpPr>
            <p:nvPr/>
          </p:nvCxnSpPr>
          <p:spPr>
            <a:xfrm>
              <a:off x="3760534" y="3747168"/>
              <a:ext cx="18717" cy="134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D723D5-384C-0892-3191-9DD45FB733B5}"/>
                </a:ext>
              </a:extLst>
            </p:cNvPr>
            <p:cNvCxnSpPr>
              <a:cxnSpLocks/>
            </p:cNvCxnSpPr>
            <p:nvPr/>
          </p:nvCxnSpPr>
          <p:spPr>
            <a:xfrm>
              <a:off x="4402217" y="3740484"/>
              <a:ext cx="0" cy="28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6E0B42D-270F-2E98-C129-26F5AD8A9D52}"/>
                </a:ext>
              </a:extLst>
            </p:cNvPr>
            <p:cNvCxnSpPr>
              <a:cxnSpLocks/>
            </p:cNvCxnSpPr>
            <p:nvPr/>
          </p:nvCxnSpPr>
          <p:spPr>
            <a:xfrm>
              <a:off x="5463671" y="4791911"/>
              <a:ext cx="0" cy="404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4434380A-16CE-642B-76CA-7C25CD4EA361}"/>
              </a:ext>
            </a:extLst>
          </p:cNvPr>
          <p:cNvGrpSpPr/>
          <p:nvPr/>
        </p:nvGrpSpPr>
        <p:grpSpPr>
          <a:xfrm>
            <a:off x="6888413" y="2653631"/>
            <a:ext cx="4018964" cy="1821448"/>
            <a:chOff x="6888413" y="2653631"/>
            <a:chExt cx="4018964" cy="1821448"/>
          </a:xfrm>
        </p:grpSpPr>
        <p:grpSp>
          <p:nvGrpSpPr>
            <p:cNvPr id="48" name="Group 47">
              <a:extLst>
                <a:ext uri="{FF2B5EF4-FFF2-40B4-BE49-F238E27FC236}">
                  <a16:creationId xmlns:a16="http://schemas.microsoft.com/office/drawing/2014/main" id="{80B1B828-C14B-FE52-C680-08B485A5F5D4}"/>
                </a:ext>
              </a:extLst>
            </p:cNvPr>
            <p:cNvGrpSpPr/>
            <p:nvPr/>
          </p:nvGrpSpPr>
          <p:grpSpPr>
            <a:xfrm>
              <a:off x="6888413" y="2653631"/>
              <a:ext cx="4018964" cy="1821448"/>
              <a:chOff x="6888413" y="2653631"/>
              <a:chExt cx="4018964" cy="1821448"/>
            </a:xfrm>
          </p:grpSpPr>
          <p:sp>
            <p:nvSpPr>
              <p:cNvPr id="8" name="Rectangle 7">
                <a:extLst>
                  <a:ext uri="{FF2B5EF4-FFF2-40B4-BE49-F238E27FC236}">
                    <a16:creationId xmlns:a16="http://schemas.microsoft.com/office/drawing/2014/main" id="{3042754F-69B0-8642-E932-B5EEC83E295C}"/>
                  </a:ext>
                </a:extLst>
              </p:cNvPr>
              <p:cNvSpPr/>
              <p:nvPr/>
            </p:nvSpPr>
            <p:spPr>
              <a:xfrm>
                <a:off x="8094578" y="2653631"/>
                <a:ext cx="2379579" cy="1082842"/>
              </a:xfrm>
              <a:prstGeom prst="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6054C6-ED63-2282-E4F4-C3AB22CE9097}"/>
                  </a:ext>
                </a:extLst>
              </p:cNvPr>
              <p:cNvSpPr/>
              <p:nvPr/>
            </p:nvSpPr>
            <p:spPr>
              <a:xfrm>
                <a:off x="8341894" y="2981157"/>
                <a:ext cx="2379579" cy="1082842"/>
              </a:xfrm>
              <a:prstGeom prst="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888C9A-8403-8D08-8DD0-E00AD2C09DF6}"/>
                  </a:ext>
                </a:extLst>
              </p:cNvPr>
              <p:cNvSpPr/>
              <p:nvPr/>
            </p:nvSpPr>
            <p:spPr>
              <a:xfrm>
                <a:off x="8527798" y="3338528"/>
                <a:ext cx="2379579" cy="1082842"/>
              </a:xfrm>
              <a:prstGeom prst="rect">
                <a:avLst/>
              </a:prstGeom>
              <a:solidFill>
                <a:schemeClr val="accent5">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cs typeface="Calibri" panose="020F0502020204030204"/>
                </a:endParaRPr>
              </a:p>
            </p:txBody>
          </p:sp>
          <p:cxnSp>
            <p:nvCxnSpPr>
              <p:cNvPr id="18" name="Straight Arrow Connector 17">
                <a:extLst>
                  <a:ext uri="{FF2B5EF4-FFF2-40B4-BE49-F238E27FC236}">
                    <a16:creationId xmlns:a16="http://schemas.microsoft.com/office/drawing/2014/main" id="{B148BA2D-0411-EA02-0EEE-C920A43E0B58}"/>
                  </a:ext>
                </a:extLst>
              </p:cNvPr>
              <p:cNvCxnSpPr>
                <a:cxnSpLocks/>
                <a:stCxn id="27" idx="3"/>
              </p:cNvCxnSpPr>
              <p:nvPr/>
            </p:nvCxnSpPr>
            <p:spPr>
              <a:xfrm flipV="1">
                <a:off x="6888413" y="3427496"/>
                <a:ext cx="1191294" cy="104758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B337CFF1-3DB7-D998-1B07-714732C5F0B4}"/>
                </a:ext>
              </a:extLst>
            </p:cNvPr>
            <p:cNvSpPr txBox="1"/>
            <p:nvPr/>
          </p:nvSpPr>
          <p:spPr>
            <a:xfrm>
              <a:off x="8762999" y="4023895"/>
              <a:ext cx="93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Bookie</a:t>
              </a:r>
              <a:endParaRPr lang="en-US"/>
            </a:p>
          </p:txBody>
        </p:sp>
      </p:grpSp>
      <p:sp>
        <p:nvSpPr>
          <p:cNvPr id="39" name="TextBox 38">
            <a:extLst>
              <a:ext uri="{FF2B5EF4-FFF2-40B4-BE49-F238E27FC236}">
                <a16:creationId xmlns:a16="http://schemas.microsoft.com/office/drawing/2014/main" id="{C16DC7C2-6C83-1A6D-8FE3-1C5DF8C46C57}"/>
              </a:ext>
            </a:extLst>
          </p:cNvPr>
          <p:cNvSpPr txBox="1"/>
          <p:nvPr/>
        </p:nvSpPr>
        <p:spPr>
          <a:xfrm>
            <a:off x="7609315" y="6376053"/>
            <a:ext cx="6094740" cy="338554"/>
          </a:xfrm>
          <a:prstGeom prst="rect">
            <a:avLst/>
          </a:prstGeom>
          <a:noFill/>
        </p:spPr>
        <p:txBody>
          <a:bodyPr wrap="square">
            <a:spAutoFit/>
          </a:bodyPr>
          <a:lstStyle/>
          <a:p>
            <a:r>
              <a:rPr lang="en-US" sz="800"/>
              <a:t>Picture Credits: </a:t>
            </a:r>
            <a:r>
              <a:rPr lang="en-US" sz="800">
                <a:hlinkClick r:id="rId2"/>
              </a:rPr>
              <a:t>https://pulsar.staged.apache.org/docs/assets/pulsar-system-architecture.png</a:t>
            </a:r>
            <a:endParaRPr lang="en-US" sz="800"/>
          </a:p>
          <a:p>
            <a:endParaRPr lang="en-US" sz="800"/>
          </a:p>
        </p:txBody>
      </p:sp>
      <p:sp>
        <p:nvSpPr>
          <p:cNvPr id="43" name="Footer Placeholder 42">
            <a:extLst>
              <a:ext uri="{FF2B5EF4-FFF2-40B4-BE49-F238E27FC236}">
                <a16:creationId xmlns:a16="http://schemas.microsoft.com/office/drawing/2014/main" id="{8A3424B4-1FC7-D8AA-8FE7-31F9BBFAD033}"/>
              </a:ext>
            </a:extLst>
          </p:cNvPr>
          <p:cNvSpPr>
            <a:spLocks noGrp="1"/>
          </p:cNvSpPr>
          <p:nvPr>
            <p:ph type="ftr" sz="quarter" idx="11"/>
          </p:nvPr>
        </p:nvSpPr>
        <p:spPr/>
        <p:txBody>
          <a:bodyPr/>
          <a:lstStyle/>
          <a:p>
            <a:endParaRPr lang="en-US"/>
          </a:p>
        </p:txBody>
      </p:sp>
      <p:sp>
        <p:nvSpPr>
          <p:cNvPr id="44" name="Slide Number Placeholder 43">
            <a:extLst>
              <a:ext uri="{FF2B5EF4-FFF2-40B4-BE49-F238E27FC236}">
                <a16:creationId xmlns:a16="http://schemas.microsoft.com/office/drawing/2014/main" id="{4B230B4F-8660-CE52-7A8A-65CCEC94071E}"/>
              </a:ext>
            </a:extLst>
          </p:cNvPr>
          <p:cNvSpPr>
            <a:spLocks noGrp="1"/>
          </p:cNvSpPr>
          <p:nvPr>
            <p:ph type="sldNum" sz="quarter" idx="12"/>
          </p:nvPr>
        </p:nvSpPr>
        <p:spPr/>
        <p:txBody>
          <a:bodyPr/>
          <a:lstStyle/>
          <a:p>
            <a:fld id="{48F63A3B-78C7-47BE-AE5E-E10140E04643}" type="slidenum">
              <a:rPr lang="en-US" smtClean="0"/>
              <a:t>8</a:t>
            </a:fld>
            <a:endParaRPr lang="en-US"/>
          </a:p>
        </p:txBody>
      </p:sp>
    </p:spTree>
    <p:extLst>
      <p:ext uri="{BB962C8B-B14F-4D97-AF65-F5344CB8AC3E}">
        <p14:creationId xmlns:p14="http://schemas.microsoft.com/office/powerpoint/2010/main" val="64516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3A76-04CF-4F85-574B-8BF5B22A4A7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800"/>
              <a:t>Segment Based Storage</a:t>
            </a:r>
            <a:endParaRPr lang="en-US" sz="4800" kern="1200">
              <a:latin typeface="+mj-lt"/>
              <a:cs typeface="Calibri Light"/>
            </a:endParaRPr>
          </a:p>
        </p:txBody>
      </p:sp>
      <p:sp>
        <p:nvSpPr>
          <p:cNvPr id="3" name="Footer Placeholder 2">
            <a:extLst>
              <a:ext uri="{FF2B5EF4-FFF2-40B4-BE49-F238E27FC236}">
                <a16:creationId xmlns:a16="http://schemas.microsoft.com/office/drawing/2014/main" id="{0E9EF7A5-2EDD-BDED-CBCE-5C84CC8A8B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A15F74-05A7-E6CA-A8A2-3F3F95FD608C}"/>
              </a:ext>
            </a:extLst>
          </p:cNvPr>
          <p:cNvSpPr>
            <a:spLocks noGrp="1"/>
          </p:cNvSpPr>
          <p:nvPr>
            <p:ph type="sldNum" sz="quarter"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2180494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1873</Words>
  <Application>Microsoft Macintosh PowerPoint</Application>
  <PresentationFormat>Widescreen</PresentationFormat>
  <Paragraphs>235</Paragraphs>
  <Slides>30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-apple-system</vt:lpstr>
      <vt:lpstr>Arial</vt:lpstr>
      <vt:lpstr>Calibri</vt:lpstr>
      <vt:lpstr>Calibri Light</vt:lpstr>
      <vt:lpstr>Google Sans</vt:lpstr>
      <vt:lpstr>Inter</vt:lpstr>
      <vt:lpstr>Inter Medium</vt:lpstr>
      <vt:lpstr>Slack-Lato</vt:lpstr>
      <vt:lpstr>Wingdings</vt:lpstr>
      <vt:lpstr>Work Sans</vt:lpstr>
      <vt:lpstr>Office Theme</vt:lpstr>
      <vt:lpstr>PowerPoint Presentation</vt:lpstr>
      <vt:lpstr>Who are we?</vt:lpstr>
      <vt:lpstr>Legal Disclaimer</vt:lpstr>
      <vt:lpstr>What do we do?</vt:lpstr>
      <vt:lpstr>PowerPoint Presentation</vt:lpstr>
      <vt:lpstr>PowerPoint Presentation</vt:lpstr>
      <vt:lpstr>Pulsar Architecture</vt:lpstr>
      <vt:lpstr>PowerPoint Presentation</vt:lpstr>
      <vt:lpstr>Segment Based Storage</vt:lpstr>
      <vt:lpstr>PowerPoint Presentation</vt:lpstr>
      <vt:lpstr>Workload Isolation</vt:lpstr>
      <vt:lpstr>PowerPoint Presentation</vt:lpstr>
      <vt:lpstr>PowerPoint Presentation</vt:lpstr>
      <vt:lpstr>PowerPoint Presentation</vt:lpstr>
      <vt:lpstr>PowerPoint Presentation</vt:lpstr>
      <vt:lpstr>Multi-Tenancy</vt:lpstr>
      <vt:lpstr>PowerPoint Presentation</vt:lpstr>
      <vt:lpstr>Geo-Replication</vt:lpstr>
      <vt:lpstr>PowerPoint Presentation</vt:lpstr>
      <vt:lpstr>Subscription Choices</vt:lpstr>
      <vt:lpstr>PowerPoint Presentation</vt:lpstr>
      <vt:lpstr>Design Patterns</vt:lpstr>
      <vt:lpstr>Streaming + Queueing</vt:lpstr>
      <vt:lpstr>PowerPoint Presentation</vt:lpstr>
      <vt:lpstr>PowerPoint Presentation</vt:lpstr>
      <vt:lpstr>Challenges / Learnings</vt:lpstr>
      <vt:lpstr>PowerPoint Presentation</vt:lpstr>
      <vt:lpstr>Sounds Good! Where can I learn more?</vt:lpstr>
      <vt:lpstr>PowerPoint Presentation</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Shiv Jha</cp:lastModifiedBy>
  <cp:revision>1</cp:revision>
  <dcterms:created xsi:type="dcterms:W3CDTF">2023-06-10T10:23:34Z</dcterms:created>
  <dcterms:modified xsi:type="dcterms:W3CDTF">2023-06-14T08:07:11Z</dcterms:modified>
</cp:coreProperties>
</file>